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9" r:id="rId3"/>
    <p:sldId id="260" r:id="rId4"/>
    <p:sldId id="261" r:id="rId5"/>
    <p:sldId id="262" r:id="rId6"/>
    <p:sldId id="263" r:id="rId7"/>
    <p:sldId id="265" r:id="rId8"/>
    <p:sldId id="266" r:id="rId9"/>
    <p:sldId id="267" r:id="rId10"/>
    <p:sldId id="269" r:id="rId11"/>
    <p:sldId id="271" r:id="rId12"/>
    <p:sldId id="298" r:id="rId13"/>
    <p:sldId id="274" r:id="rId14"/>
    <p:sldId id="273" r:id="rId15"/>
    <p:sldId id="275" r:id="rId16"/>
    <p:sldId id="281" r:id="rId17"/>
    <p:sldId id="277" r:id="rId18"/>
    <p:sldId id="295" r:id="rId19"/>
    <p:sldId id="283" r:id="rId20"/>
    <p:sldId id="284" r:id="rId21"/>
    <p:sldId id="285" r:id="rId22"/>
    <p:sldId id="286" r:id="rId23"/>
    <p:sldId id="287"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D9"/>
    <a:srgbClr val="FFE699"/>
    <a:srgbClr val="CC99FF"/>
    <a:srgbClr val="659AFF"/>
    <a:srgbClr val="9E7BFF"/>
    <a:srgbClr val="1574DB"/>
    <a:srgbClr val="CC00CC"/>
    <a:srgbClr val="999999"/>
    <a:srgbClr val="6698FF"/>
    <a:srgbClr val="8686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17" autoAdjust="0"/>
    <p:restoredTop sz="94668"/>
  </p:normalViewPr>
  <p:slideViewPr>
    <p:cSldViewPr snapToGrid="0">
      <p:cViewPr varScale="1">
        <p:scale>
          <a:sx n="62" d="100"/>
          <a:sy n="62" d="100"/>
        </p:scale>
        <p:origin x="86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91ED0A-DEDE-7A47-8BDD-AF706FEA4DC8}" type="datetimeFigureOut">
              <a:rPr lang="de-DE" smtClean="0"/>
              <a:t>04.10.2021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76F44-27F5-7D4D-8A28-77E809423612}" type="slidenum">
              <a:rPr lang="de-DE" smtClean="0"/>
              <a:t>‹#›</a:t>
            </a:fld>
            <a:endParaRPr lang="de-DE"/>
          </a:p>
        </p:txBody>
      </p:sp>
    </p:spTree>
    <p:extLst>
      <p:ext uri="{BB962C8B-B14F-4D97-AF65-F5344CB8AC3E}">
        <p14:creationId xmlns:p14="http://schemas.microsoft.com/office/powerpoint/2010/main" val="452009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Ist das für unsere Eier auch relevant?</a:t>
            </a:r>
          </a:p>
        </p:txBody>
      </p:sp>
      <p:sp>
        <p:nvSpPr>
          <p:cNvPr id="4" name="Foliennummernplatzhalter 3"/>
          <p:cNvSpPr>
            <a:spLocks noGrp="1"/>
          </p:cNvSpPr>
          <p:nvPr>
            <p:ph type="sldNum" sz="quarter" idx="5"/>
          </p:nvPr>
        </p:nvSpPr>
        <p:spPr/>
        <p:txBody>
          <a:bodyPr/>
          <a:lstStyle/>
          <a:p>
            <a:fld id="{6FE76F44-27F5-7D4D-8A28-77E809423612}" type="slidenum">
              <a:rPr lang="de-DE" smtClean="0"/>
              <a:t>15</a:t>
            </a:fld>
            <a:endParaRPr lang="de-DE"/>
          </a:p>
        </p:txBody>
      </p:sp>
    </p:spTree>
    <p:extLst>
      <p:ext uri="{BB962C8B-B14F-4D97-AF65-F5344CB8AC3E}">
        <p14:creationId xmlns:p14="http://schemas.microsoft.com/office/powerpoint/2010/main" val="12212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Verdoppeln wäre ja 50 Cent und nicht ein 1€ oder?</a:t>
            </a:r>
          </a:p>
        </p:txBody>
      </p:sp>
      <p:sp>
        <p:nvSpPr>
          <p:cNvPr id="4" name="Foliennummernplatzhalter 3"/>
          <p:cNvSpPr>
            <a:spLocks noGrp="1"/>
          </p:cNvSpPr>
          <p:nvPr>
            <p:ph type="sldNum" sz="quarter" idx="5"/>
          </p:nvPr>
        </p:nvSpPr>
        <p:spPr/>
        <p:txBody>
          <a:bodyPr/>
          <a:lstStyle/>
          <a:p>
            <a:fld id="{6FE76F44-27F5-7D4D-8A28-77E809423612}" type="slidenum">
              <a:rPr lang="de-DE" smtClean="0"/>
              <a:t>22</a:t>
            </a:fld>
            <a:endParaRPr lang="de-DE"/>
          </a:p>
        </p:txBody>
      </p:sp>
    </p:spTree>
    <p:extLst>
      <p:ext uri="{BB962C8B-B14F-4D97-AF65-F5344CB8AC3E}">
        <p14:creationId xmlns:p14="http://schemas.microsoft.com/office/powerpoint/2010/main" val="947626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8700-2B39-416F-8F52-3E63D97ABD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0968C7D-CC77-4EA4-80FD-CDF36D7427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D9853D5-2856-4062-8051-8BCBEF7B0F3E}"/>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E776EA9E-0F9D-4D49-B347-E885767A59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482D53-1EE9-4CEF-AB3E-408759D27B40}"/>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3151077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E7673-E94A-411F-B046-CCDDC9BC76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A5DECF-FC4D-4266-AA8F-6173E3B8A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B46BB5-55DC-4796-9D96-6A447EF0AFFE}"/>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426640C9-0987-4E33-88FA-44AF1D3186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AE2B4D-E5E2-4ABA-9E9A-32EFF4DA1729}"/>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3223537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7B217F-2C65-467E-8B9D-A0EBDF9618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D0A00E-692D-428C-8B41-CC4DE039BA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9D27C8-9DF7-4217-AADF-933F170866E4}"/>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83A24047-C00C-4DF8-BF8B-011D6AA980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4FA53F-5C76-4DCD-A555-BF6904AE6367}"/>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228323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7B49-2E98-4A79-9D9B-5CC1270D3A8E}"/>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8C91602B-3804-4831-B770-6B3F1E073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D53905-5FA8-4C5D-BBAF-5369DCDB0FBF}"/>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73AE9ECF-AD34-429E-83F6-A46F74F112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F44B45-1EED-4348-B4D9-70D0688B0D8C}"/>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13230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58202-032D-4D79-BD49-315084B32E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D2BE2EA-008D-414E-89C5-9F4F426230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A28B22-C65E-4687-B881-E6EC8DCE58C9}"/>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94D3EB5A-A772-4985-896F-8A4B356130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70BC43-EB4C-4069-B400-E61CAED0AC8F}"/>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80351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923DB-F3C3-48F2-9DE0-103D625A91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05D17E-F2A3-48ED-85B2-0A60936F48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4F7902B-4FCE-4615-A8ED-2862321227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16125CE-1CD3-42A4-8A2F-47138E9AE61B}"/>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6" name="Footer Placeholder 5">
            <a:extLst>
              <a:ext uri="{FF2B5EF4-FFF2-40B4-BE49-F238E27FC236}">
                <a16:creationId xmlns:a16="http://schemas.microsoft.com/office/drawing/2014/main" id="{3CA0AFD7-A348-42A8-A687-64BC468BC7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FABE9-7B82-4091-8AFC-4B0BC887A97C}"/>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3337310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2FE55-DD86-4785-B25C-0D0665590B1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4C0EAB-F884-4515-B684-4868460D5F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0BBE4E-DC19-4315-AEF5-4F964557A7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E1CCAD-ECB5-40D1-9789-20916399E0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5B0B8F-6F4B-418A-9AD1-BDA253FF26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4F85330-C611-4681-9C5C-C86893F3524C}"/>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8" name="Footer Placeholder 7">
            <a:extLst>
              <a:ext uri="{FF2B5EF4-FFF2-40B4-BE49-F238E27FC236}">
                <a16:creationId xmlns:a16="http://schemas.microsoft.com/office/drawing/2014/main" id="{4728BE6D-8F41-45E8-B55D-1822613D77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C2DC92B-B993-44A7-A502-52C0D7AE54C0}"/>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383507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E1C40-5612-4ED3-BBCF-B9D6A5FFB3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7D8F796-F100-4E29-9C6B-6BA8A538F5EE}"/>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4" name="Footer Placeholder 3">
            <a:extLst>
              <a:ext uri="{FF2B5EF4-FFF2-40B4-BE49-F238E27FC236}">
                <a16:creationId xmlns:a16="http://schemas.microsoft.com/office/drawing/2014/main" id="{4679D767-8253-4958-96E1-B4287C7DCD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5EC1270-A077-4A94-ADFE-70B7689638AE}"/>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431597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A857C0-8680-4ECC-90D4-33B0007F18F9}"/>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3" name="Footer Placeholder 2">
            <a:extLst>
              <a:ext uri="{FF2B5EF4-FFF2-40B4-BE49-F238E27FC236}">
                <a16:creationId xmlns:a16="http://schemas.microsoft.com/office/drawing/2014/main" id="{7604D364-23B2-486B-A9EF-F4BD731C017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552298A-19DD-4029-BF7B-97FE2DF1FCD4}"/>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883750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8F60B-64D8-4AB7-A3EC-C8D3D0F857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86CE8F-F8AE-4F69-AAC6-91BA8B64CB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0713F53-A923-4E31-8C62-2AC96FA73E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3D0D4A-EF59-4FC7-B3AC-73B715872ABB}"/>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6" name="Footer Placeholder 5">
            <a:extLst>
              <a:ext uri="{FF2B5EF4-FFF2-40B4-BE49-F238E27FC236}">
                <a16:creationId xmlns:a16="http://schemas.microsoft.com/office/drawing/2014/main" id="{37C9EBC4-95F0-414A-81F0-6086FF8CD1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357D4F-DA3A-44CE-BD7C-48CEC20CBF77}"/>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015903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21D73-4536-4E67-89C8-2105D238FC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5D1E46E-76CB-4CC5-B3E7-78B458F64B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4FFC8E-03C8-4D48-82DA-B4C99E0F9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B3F8E3-E2EC-453D-ACCF-A0F763F06833}"/>
              </a:ext>
            </a:extLst>
          </p:cNvPr>
          <p:cNvSpPr>
            <a:spLocks noGrp="1"/>
          </p:cNvSpPr>
          <p:nvPr>
            <p:ph type="dt" sz="half" idx="10"/>
          </p:nvPr>
        </p:nvSpPr>
        <p:spPr/>
        <p:txBody>
          <a:bodyPr/>
          <a:lstStyle/>
          <a:p>
            <a:fld id="{7A118DF8-D631-4345-8D5C-DE5D2164A97F}" type="datetimeFigureOut">
              <a:rPr lang="en-GB" smtClean="0"/>
              <a:t>04/10/2021</a:t>
            </a:fld>
            <a:endParaRPr lang="en-GB"/>
          </a:p>
        </p:txBody>
      </p:sp>
      <p:sp>
        <p:nvSpPr>
          <p:cNvPr id="6" name="Footer Placeholder 5">
            <a:extLst>
              <a:ext uri="{FF2B5EF4-FFF2-40B4-BE49-F238E27FC236}">
                <a16:creationId xmlns:a16="http://schemas.microsoft.com/office/drawing/2014/main" id="{D1B0A4CA-2105-497C-8FEB-7D30C3A1B3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414A65-7B6A-4812-99F7-B782B8A87E7F}"/>
              </a:ext>
            </a:extLst>
          </p:cNvPr>
          <p:cNvSpPr>
            <a:spLocks noGrp="1"/>
          </p:cNvSpPr>
          <p:nvPr>
            <p:ph type="sldNum" sz="quarter" idx="12"/>
          </p:nvPr>
        </p:nvSpPr>
        <p:spPr/>
        <p:txBody>
          <a:bodyPr/>
          <a:lstStyle/>
          <a:p>
            <a:fld id="{170395F7-679F-417F-866A-53AD09265120}" type="slidenum">
              <a:rPr lang="en-GB" smtClean="0"/>
              <a:t>‹#›</a:t>
            </a:fld>
            <a:endParaRPr lang="en-GB"/>
          </a:p>
        </p:txBody>
      </p:sp>
    </p:spTree>
    <p:extLst>
      <p:ext uri="{BB962C8B-B14F-4D97-AF65-F5344CB8AC3E}">
        <p14:creationId xmlns:p14="http://schemas.microsoft.com/office/powerpoint/2010/main" val="131168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B48C07-829B-4C2D-8362-1634D60B04F4}"/>
              </a:ext>
            </a:extLst>
          </p:cNvPr>
          <p:cNvSpPr>
            <a:spLocks noGrp="1"/>
          </p:cNvSpPr>
          <p:nvPr>
            <p:ph type="title"/>
          </p:nvPr>
        </p:nvSpPr>
        <p:spPr>
          <a:xfrm>
            <a:off x="838200" y="365125"/>
            <a:ext cx="10515600" cy="1325563"/>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B16A9747-7FAB-4FFA-994C-5227969C68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F49DFF0-FEAD-4CDA-8002-5EF2A6D5EB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18DF8-D631-4345-8D5C-DE5D2164A97F}" type="datetimeFigureOut">
              <a:rPr lang="en-GB" smtClean="0"/>
              <a:t>04/10/2021</a:t>
            </a:fld>
            <a:endParaRPr lang="en-GB"/>
          </a:p>
        </p:txBody>
      </p:sp>
      <p:sp>
        <p:nvSpPr>
          <p:cNvPr id="5" name="Footer Placeholder 4">
            <a:extLst>
              <a:ext uri="{FF2B5EF4-FFF2-40B4-BE49-F238E27FC236}">
                <a16:creationId xmlns:a16="http://schemas.microsoft.com/office/drawing/2014/main" id="{DBA7743D-BC6C-4E68-B4BE-09CC63D198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8685AA-C039-475D-AE47-16784B0B43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395F7-679F-417F-866A-53AD09265120}" type="slidenum">
              <a:rPr lang="en-GB" smtClean="0"/>
              <a:t>‹#›</a:t>
            </a:fld>
            <a:endParaRPr lang="en-GB"/>
          </a:p>
        </p:txBody>
      </p:sp>
    </p:spTree>
    <p:extLst>
      <p:ext uri="{BB962C8B-B14F-4D97-AF65-F5344CB8AC3E}">
        <p14:creationId xmlns:p14="http://schemas.microsoft.com/office/powerpoint/2010/main" val="43543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659AFF"/>
          </a:solidFill>
          <a:effectLst>
            <a:outerShdw blurRad="50800" dist="38100" dir="2700000" algn="tl" rotWithShape="0">
              <a:prstClr val="black">
                <a:alpha val="40000"/>
              </a:prstClr>
            </a:outerShdw>
          </a:effectLst>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image" Target="../media/image6.png"/><Relationship Id="rId16"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838200" y="1825625"/>
            <a:ext cx="10515600" cy="2803525"/>
          </a:xfrm>
          <a:effectLst>
            <a:outerShdw blurRad="50800" dist="38100" dir="2700000" algn="tl" rotWithShape="0">
              <a:prstClr val="black">
                <a:alpha val="40000"/>
              </a:prstClr>
            </a:outerShdw>
          </a:effectLst>
        </p:spPr>
        <p:txBody>
          <a:bodyPr>
            <a:normAutofit/>
          </a:bodyPr>
          <a:lstStyle/>
          <a:p>
            <a:pPr marL="0" indent="0" algn="ctr">
              <a:buNone/>
            </a:pPr>
            <a:r>
              <a:rPr lang="de-DE" sz="4400" b="1" dirty="0">
                <a:ln w="0">
                  <a:noFill/>
                </a:ln>
                <a:solidFill>
                  <a:schemeClr val="accent4">
                    <a:lumMod val="40000"/>
                    <a:lumOff val="60000"/>
                  </a:schemeClr>
                </a:solidFill>
                <a:effectLst>
                  <a:outerShdw blurRad="50800" dist="38100" dir="2700000" algn="tl" rotWithShape="0">
                    <a:prstClr val="black">
                      <a:alpha val="40000"/>
                    </a:prstClr>
                  </a:outerShdw>
                </a:effectLst>
              </a:rPr>
              <a:t>Willkommen zu unserem Gewinnspiel!</a:t>
            </a:r>
          </a:p>
          <a:p>
            <a:pPr marL="0" indent="0" algn="ctr">
              <a:buNone/>
            </a:pPr>
            <a:r>
              <a:rPr lang="de-DE" sz="4400" b="1" dirty="0">
                <a:ln w="0">
                  <a:noFill/>
                </a:ln>
                <a:solidFill>
                  <a:schemeClr val="accent4">
                    <a:lumMod val="40000"/>
                    <a:lumOff val="60000"/>
                  </a:schemeClr>
                </a:solidFill>
                <a:effectLst>
                  <a:outerShdw blurRad="50800" dist="38100" dir="2700000" algn="tl" rotWithShape="0">
                    <a:prstClr val="black">
                      <a:alpha val="40000"/>
                    </a:prstClr>
                  </a:outerShdw>
                </a:effectLst>
              </a:rPr>
              <a:t>Bitte lies dir die Anweisung genau durch.</a:t>
            </a:r>
            <a:endParaRPr lang="en-GB" sz="4400" b="1" dirty="0">
              <a:ln w="0">
                <a:noFill/>
              </a:ln>
              <a:solidFill>
                <a:schemeClr val="accent4">
                  <a:lumMod val="40000"/>
                  <a:lumOff val="60000"/>
                </a:schemeClr>
              </a:solidFill>
              <a:effectLst>
                <a:outerShdw blurRad="50800" dist="38100" dir="2700000" algn="tl" rotWithShape="0">
                  <a:prstClr val="black">
                    <a:alpha val="40000"/>
                  </a:prstClr>
                </a:outerShdw>
              </a:effectLst>
            </a:endParaRP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59436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263702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picture containing logo&#10;&#10;Description automatically generated">
            <a:extLst>
              <a:ext uri="{FF2B5EF4-FFF2-40B4-BE49-F238E27FC236}">
                <a16:creationId xmlns:a16="http://schemas.microsoft.com/office/drawing/2014/main" id="{D494B139-DB50-4C69-AA68-33DE341BC2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2814" y="2596920"/>
            <a:ext cx="2758584" cy="2715768"/>
          </a:xfrm>
          <a:prstGeom prst="rect">
            <a:avLst/>
          </a:prstGeom>
        </p:spPr>
      </p:pic>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5" y="477984"/>
            <a:ext cx="10709276" cy="5194299"/>
          </a:xfrm>
          <a:effectLst>
            <a:outerShdw blurRad="50800" dist="38100" dir="2700000" algn="tl" rotWithShape="0">
              <a:prstClr val="black">
                <a:alpha val="40000"/>
              </a:prstClr>
            </a:outerShdw>
          </a:effectLst>
        </p:spPr>
        <p:txBody>
          <a:bodyPr>
            <a:normAutofit/>
          </a:bodyPr>
          <a:lstStyle/>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Wenn der Dino aus dem Ei kommt und die Münze auffrisst, gewinnst du nichts.</a:t>
            </a:r>
          </a:p>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Wenn der Dino aus dem Ei kommt und die Münze hochhält, dann gewinnst du 5 Cent.</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40928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5" y="477984"/>
            <a:ext cx="10709276" cy="5194299"/>
          </a:xfrm>
          <a:effectLst>
            <a:outerShdw blurRad="50800" dist="38100" dir="2700000" algn="tl" rotWithShape="0">
              <a:prstClr val="black">
                <a:alpha val="40000"/>
              </a:prstClr>
            </a:outerShdw>
          </a:effectLst>
        </p:spPr>
        <p:txBody>
          <a:bodyPr>
            <a:normAutofit/>
          </a:bodyPr>
          <a:lstStyle/>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Wenn der Dino aus dem Ei kommt und die </a:t>
            </a:r>
            <a:r>
              <a:rPr lang="de-DE" sz="3200" b="1">
                <a:ln w="0">
                  <a:noFill/>
                </a:ln>
                <a:solidFill>
                  <a:schemeClr val="accent4">
                    <a:lumMod val="40000"/>
                    <a:lumOff val="60000"/>
                  </a:schemeClr>
                </a:solidFill>
                <a:effectLst>
                  <a:outerShdw blurRad="50800" dist="38100" dir="2700000" algn="tl" rotWithShape="0">
                    <a:prstClr val="black">
                      <a:alpha val="40000"/>
                    </a:prstClr>
                  </a:outerShdw>
                </a:effectLst>
              </a:rPr>
              <a:t>Münze auffrisst</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 gewinnst du nichts.</a:t>
            </a:r>
          </a:p>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Wenn der Dino aus dem Ei kommt und die Münze hochhält, dann gewinnst du 5 Cent.</a:t>
            </a:r>
          </a:p>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Und wenn du keins der Eier auswählst, verpasst du die Chance etwas zu gewinnen.</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
        <p:nvSpPr>
          <p:cNvPr id="6" name="Title 1">
            <a:extLst>
              <a:ext uri="{FF2B5EF4-FFF2-40B4-BE49-F238E27FC236}">
                <a16:creationId xmlns:a16="http://schemas.microsoft.com/office/drawing/2014/main" id="{D90226F1-91CB-410B-83BF-905508B4B87A}"/>
              </a:ext>
            </a:extLst>
          </p:cNvPr>
          <p:cNvSpPr>
            <a:spLocks noGrp="1"/>
          </p:cNvSpPr>
          <p:nvPr>
            <p:ph type="title"/>
          </p:nvPr>
        </p:nvSpPr>
        <p:spPr>
          <a:xfrm>
            <a:off x="590550" y="4322908"/>
            <a:ext cx="11010900" cy="1349375"/>
          </a:xfrm>
          <a:effectLst/>
        </p:spPr>
        <p:txBody>
          <a:bodyPr>
            <a:normAutofit/>
          </a:bodyPr>
          <a:lstStyle/>
          <a:p>
            <a:pPr algn="ctr">
              <a:spcBef>
                <a:spcPts val="1000"/>
              </a:spcBef>
              <a:spcAft>
                <a:spcPts val="600"/>
              </a:spcAft>
            </a:pPr>
            <a:r>
              <a:rPr lang="de-DE" b="1" dirty="0">
                <a:ln w="0">
                  <a:noFill/>
                </a:ln>
                <a:solidFill>
                  <a:schemeClr val="accent4">
                    <a:lumMod val="40000"/>
                    <a:lumOff val="60000"/>
                  </a:schemeClr>
                </a:solidFill>
                <a:latin typeface="+mn-lt"/>
                <a:ea typeface="+mn-ea"/>
                <a:cs typeface="+mn-cs"/>
              </a:rPr>
              <a:t>Zu langsam…</a:t>
            </a:r>
            <a:br>
              <a:rPr lang="de-DE" b="1" dirty="0">
                <a:ln w="0">
                  <a:noFill/>
                </a:ln>
                <a:solidFill>
                  <a:schemeClr val="accent4">
                    <a:lumMod val="40000"/>
                    <a:lumOff val="60000"/>
                  </a:schemeClr>
                </a:solidFill>
                <a:latin typeface="+mn-lt"/>
                <a:ea typeface="+mn-ea"/>
                <a:cs typeface="+mn-cs"/>
              </a:rPr>
            </a:br>
            <a:endParaRPr lang="en-GB" b="1" dirty="0">
              <a:ln w="0">
                <a:noFill/>
              </a:ln>
              <a:solidFill>
                <a:schemeClr val="accent4">
                  <a:lumMod val="40000"/>
                  <a:lumOff val="60000"/>
                </a:schemeClr>
              </a:solidFill>
              <a:latin typeface="+mn-lt"/>
              <a:ea typeface="+mn-ea"/>
              <a:cs typeface="+mn-cs"/>
            </a:endParaRPr>
          </a:p>
        </p:txBody>
      </p:sp>
    </p:spTree>
    <p:extLst>
      <p:ext uri="{BB962C8B-B14F-4D97-AF65-F5344CB8AC3E}">
        <p14:creationId xmlns:p14="http://schemas.microsoft.com/office/powerpoint/2010/main" val="3632337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
        <p:nvSpPr>
          <p:cNvPr id="6" name="Title 1">
            <a:extLst>
              <a:ext uri="{FF2B5EF4-FFF2-40B4-BE49-F238E27FC236}">
                <a16:creationId xmlns:a16="http://schemas.microsoft.com/office/drawing/2014/main" id="{D90226F1-91CB-410B-83BF-905508B4B87A}"/>
              </a:ext>
            </a:extLst>
          </p:cNvPr>
          <p:cNvSpPr>
            <a:spLocks noGrp="1"/>
          </p:cNvSpPr>
          <p:nvPr>
            <p:ph type="title"/>
          </p:nvPr>
        </p:nvSpPr>
        <p:spPr>
          <a:xfrm>
            <a:off x="590550" y="4322908"/>
            <a:ext cx="11010900" cy="1349375"/>
          </a:xfrm>
          <a:effectLst/>
        </p:spPr>
        <p:txBody>
          <a:bodyPr>
            <a:normAutofit/>
          </a:bodyPr>
          <a:lstStyle/>
          <a:p>
            <a:pPr algn="ctr">
              <a:spcBef>
                <a:spcPts val="1000"/>
              </a:spcBef>
              <a:spcAft>
                <a:spcPts val="600"/>
              </a:spcAft>
            </a:pPr>
            <a:br>
              <a:rPr lang="de-DE" b="1" dirty="0">
                <a:ln w="0">
                  <a:noFill/>
                </a:ln>
                <a:solidFill>
                  <a:schemeClr val="accent4">
                    <a:lumMod val="40000"/>
                    <a:lumOff val="60000"/>
                  </a:schemeClr>
                </a:solidFill>
                <a:latin typeface="+mn-lt"/>
                <a:ea typeface="+mn-ea"/>
                <a:cs typeface="+mn-cs"/>
              </a:rPr>
            </a:br>
            <a:endParaRPr lang="en-GB" b="1" dirty="0">
              <a:ln w="0">
                <a:noFill/>
              </a:ln>
              <a:solidFill>
                <a:schemeClr val="accent4">
                  <a:lumMod val="40000"/>
                  <a:lumOff val="60000"/>
                </a:schemeClr>
              </a:solidFill>
              <a:latin typeface="+mn-lt"/>
              <a:ea typeface="+mn-ea"/>
              <a:cs typeface="+mn-cs"/>
            </a:endParaRPr>
          </a:p>
        </p:txBody>
      </p:sp>
    </p:spTree>
    <p:extLst>
      <p:ext uri="{BB962C8B-B14F-4D97-AF65-F5344CB8AC3E}">
        <p14:creationId xmlns:p14="http://schemas.microsoft.com/office/powerpoint/2010/main" val="3794950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4" y="477984"/>
            <a:ext cx="11442701" cy="5194299"/>
          </a:xfrm>
          <a:effectLst>
            <a:outerShdw blurRad="50800" dist="38100" dir="2700000" algn="tl" rotWithShape="0">
              <a:prstClr val="black">
                <a:alpha val="40000"/>
              </a:prstClr>
            </a:outerShdw>
          </a:effectLst>
        </p:spPr>
        <p:txBody>
          <a:bodyPr>
            <a:normAutofit/>
          </a:bodyPr>
          <a:lstStyle/>
          <a:p>
            <a:pPr marL="0" indent="0">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Es stehen immer zwei Eier zur Auswahl:</a:t>
            </a:r>
          </a:p>
          <a:p>
            <a:pPr marL="0" indent="0">
              <a:spcAft>
                <a:spcPts val="18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Welches willst du auswählen?</a:t>
            </a:r>
          </a:p>
        </p:txBody>
      </p:sp>
      <p:grpSp>
        <p:nvGrpSpPr>
          <p:cNvPr id="8" name="Group 7">
            <a:extLst>
              <a:ext uri="{FF2B5EF4-FFF2-40B4-BE49-F238E27FC236}">
                <a16:creationId xmlns:a16="http://schemas.microsoft.com/office/drawing/2014/main" id="{EA4A8272-5517-4DA7-B6E6-43471E0F6FF8}"/>
              </a:ext>
            </a:extLst>
          </p:cNvPr>
          <p:cNvGrpSpPr/>
          <p:nvPr/>
        </p:nvGrpSpPr>
        <p:grpSpPr>
          <a:xfrm>
            <a:off x="2649770" y="3244426"/>
            <a:ext cx="6892460" cy="2715768"/>
            <a:chOff x="2649770" y="3244426"/>
            <a:chExt cx="6892460" cy="2715768"/>
          </a:xfrm>
        </p:grpSpPr>
        <p:pic>
          <p:nvPicPr>
            <p:cNvPr id="11" name="Picture 10" descr="A picture containing shape&#10;&#10;Description automatically generated">
              <a:extLst>
                <a:ext uri="{FF2B5EF4-FFF2-40B4-BE49-F238E27FC236}">
                  <a16:creationId xmlns:a16="http://schemas.microsoft.com/office/drawing/2014/main" id="{135F3CE7-825B-4D0F-9FA2-EDB798F841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9770" y="3244426"/>
              <a:ext cx="2758584" cy="2715768"/>
            </a:xfrm>
            <a:prstGeom prst="rect">
              <a:avLst/>
            </a:prstGeom>
          </p:spPr>
        </p:pic>
        <p:pic>
          <p:nvPicPr>
            <p:cNvPr id="12" name="Picture 11" descr="A picture containing chart&#10;&#10;Description automatically generated">
              <a:extLst>
                <a:ext uri="{FF2B5EF4-FFF2-40B4-BE49-F238E27FC236}">
                  <a16:creationId xmlns:a16="http://schemas.microsoft.com/office/drawing/2014/main" id="{D465F57A-7BE1-486C-AA02-44432C3548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3646" y="3244426"/>
              <a:ext cx="2758584" cy="2715768"/>
            </a:xfrm>
            <a:prstGeom prst="rect">
              <a:avLst/>
            </a:prstGeom>
          </p:spPr>
        </p:pic>
      </p:gr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445338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4" y="477984"/>
            <a:ext cx="11442701" cy="5194299"/>
          </a:xfrm>
          <a:effectLst>
            <a:outerShdw blurRad="50800" dist="38100" dir="2700000" algn="tl" rotWithShape="0">
              <a:prstClr val="black">
                <a:alpha val="40000"/>
              </a:prstClr>
            </a:outerShdw>
          </a:effectLst>
        </p:spPr>
        <p:txBody>
          <a:bodyPr>
            <a:normAutofit/>
          </a:bodyPr>
          <a:lstStyle/>
          <a:p>
            <a:pPr marL="0" indent="0">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Es stehen immer zwei Eier zur Auswahl:</a:t>
            </a:r>
          </a:p>
          <a:p>
            <a:pPr marL="0" indent="0">
              <a:spcAft>
                <a:spcPts val="18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Welches willst du auswählen?</a:t>
            </a:r>
          </a:p>
          <a:p>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Es gibt viele verschiedene Eier, alle mit unterschiedlichen Farben.</a:t>
            </a:r>
          </a:p>
          <a:p>
            <a:pPr>
              <a:spcAft>
                <a:spcPts val="18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Manche Eier haben eine größere Chance für einen Gewinn und andere eine kleinere Chance für einen Gewinn. </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6" name="Picture 5" descr="Icon&#10;&#10;Description automatically generated with low confidence">
            <a:extLst>
              <a:ext uri="{FF2B5EF4-FFF2-40B4-BE49-F238E27FC236}">
                <a16:creationId xmlns:a16="http://schemas.microsoft.com/office/drawing/2014/main" id="{DC7A0994-7311-4165-9FC1-F3E880784A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6844" y="4499846"/>
            <a:ext cx="1430377" cy="1408176"/>
          </a:xfrm>
          <a:prstGeom prst="rect">
            <a:avLst/>
          </a:prstGeom>
        </p:spPr>
      </p:pic>
      <p:pic>
        <p:nvPicPr>
          <p:cNvPr id="10" name="Picture 9" descr="A picture containing chart&#10;&#10;Description automatically generated">
            <a:extLst>
              <a:ext uri="{FF2B5EF4-FFF2-40B4-BE49-F238E27FC236}">
                <a16:creationId xmlns:a16="http://schemas.microsoft.com/office/drawing/2014/main" id="{4EF65769-B34B-4E0A-AE9B-823769B505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3746" y="4499846"/>
            <a:ext cx="1430377" cy="1408176"/>
          </a:xfrm>
          <a:prstGeom prst="rect">
            <a:avLst/>
          </a:prstGeom>
        </p:spPr>
      </p:pic>
      <p:pic>
        <p:nvPicPr>
          <p:cNvPr id="14" name="Picture 13" descr="Shape, circle&#10;&#10;Description automatically generated">
            <a:extLst>
              <a:ext uri="{FF2B5EF4-FFF2-40B4-BE49-F238E27FC236}">
                <a16:creationId xmlns:a16="http://schemas.microsoft.com/office/drawing/2014/main" id="{7D3CA86E-35DB-4AD8-A352-E176C2F422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00648" y="4499846"/>
            <a:ext cx="1430377" cy="1408176"/>
          </a:xfrm>
          <a:prstGeom prst="rect">
            <a:avLst/>
          </a:prstGeom>
        </p:spPr>
      </p:pic>
      <p:pic>
        <p:nvPicPr>
          <p:cNvPr id="18" name="Picture 17" descr="Shape, circle&#10;&#10;Description automatically generated">
            <a:extLst>
              <a:ext uri="{FF2B5EF4-FFF2-40B4-BE49-F238E27FC236}">
                <a16:creationId xmlns:a16="http://schemas.microsoft.com/office/drawing/2014/main" id="{D416C114-984F-4BFF-B68B-CCF5B568F82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97550" y="4499846"/>
            <a:ext cx="1430377" cy="1408176"/>
          </a:xfrm>
          <a:prstGeom prst="rect">
            <a:avLst/>
          </a:prstGeom>
        </p:spPr>
      </p:pic>
      <p:pic>
        <p:nvPicPr>
          <p:cNvPr id="22" name="Picture 21" descr="Shape&#10;&#10;Description automatically generated">
            <a:extLst>
              <a:ext uri="{FF2B5EF4-FFF2-40B4-BE49-F238E27FC236}">
                <a16:creationId xmlns:a16="http://schemas.microsoft.com/office/drawing/2014/main" id="{58BA5592-D61F-4CD9-8819-4846C04E4A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95885" y="3164933"/>
            <a:ext cx="1430377" cy="1408176"/>
          </a:xfrm>
          <a:prstGeom prst="rect">
            <a:avLst/>
          </a:prstGeom>
        </p:spPr>
      </p:pic>
      <p:pic>
        <p:nvPicPr>
          <p:cNvPr id="26" name="Picture 25" descr="Shape&#10;&#10;Description automatically generated with medium confidence">
            <a:extLst>
              <a:ext uri="{FF2B5EF4-FFF2-40B4-BE49-F238E27FC236}">
                <a16:creationId xmlns:a16="http://schemas.microsoft.com/office/drawing/2014/main" id="{511BD4C4-FC94-4E9E-B412-E950BE75CAC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88429" y="3164933"/>
            <a:ext cx="1430377" cy="1408176"/>
          </a:xfrm>
          <a:prstGeom prst="rect">
            <a:avLst/>
          </a:prstGeom>
        </p:spPr>
      </p:pic>
      <p:pic>
        <p:nvPicPr>
          <p:cNvPr id="28" name="Picture 27" descr="A picture containing icon&#10;&#10;Description automatically generated">
            <a:extLst>
              <a:ext uri="{FF2B5EF4-FFF2-40B4-BE49-F238E27FC236}">
                <a16:creationId xmlns:a16="http://schemas.microsoft.com/office/drawing/2014/main" id="{E3A687F2-6060-4E8A-BEC4-BB752668B8A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80973" y="3164933"/>
            <a:ext cx="1430377" cy="1408176"/>
          </a:xfrm>
          <a:prstGeom prst="rect">
            <a:avLst/>
          </a:prstGeom>
        </p:spPr>
      </p:pic>
      <p:pic>
        <p:nvPicPr>
          <p:cNvPr id="30" name="Picture 29" descr="Icon&#10;&#10;Description automatically generated">
            <a:extLst>
              <a:ext uri="{FF2B5EF4-FFF2-40B4-BE49-F238E27FC236}">
                <a16:creationId xmlns:a16="http://schemas.microsoft.com/office/drawing/2014/main" id="{2A283B82-D219-4398-95A2-76E47FE481F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273517" y="3164933"/>
            <a:ext cx="1430377" cy="1408176"/>
          </a:xfrm>
          <a:prstGeom prst="rect">
            <a:avLst/>
          </a:prstGeom>
        </p:spPr>
      </p:pic>
      <p:pic>
        <p:nvPicPr>
          <p:cNvPr id="34" name="Picture 33" descr="Chart&#10;&#10;Description automatically generated">
            <a:extLst>
              <a:ext uri="{FF2B5EF4-FFF2-40B4-BE49-F238E27FC236}">
                <a16:creationId xmlns:a16="http://schemas.microsoft.com/office/drawing/2014/main" id="{689CA3D0-7CE5-421B-8F3B-3A3A98C362E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66061" y="3164933"/>
            <a:ext cx="1430377" cy="1408176"/>
          </a:xfrm>
          <a:prstGeom prst="rect">
            <a:avLst/>
          </a:prstGeom>
        </p:spPr>
      </p:pic>
      <p:pic>
        <p:nvPicPr>
          <p:cNvPr id="38" name="Picture 37" descr="A picture containing pie chart&#10;&#10;Description automatically generated">
            <a:extLst>
              <a:ext uri="{FF2B5EF4-FFF2-40B4-BE49-F238E27FC236}">
                <a16:creationId xmlns:a16="http://schemas.microsoft.com/office/drawing/2014/main" id="{1D05E2A0-906E-4728-93C2-4AB1C46D807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58605" y="3164933"/>
            <a:ext cx="1430377" cy="1408176"/>
          </a:xfrm>
          <a:prstGeom prst="rect">
            <a:avLst/>
          </a:prstGeom>
        </p:spPr>
      </p:pic>
      <p:pic>
        <p:nvPicPr>
          <p:cNvPr id="41" name="Picture 40" descr="Chart&#10;&#10;Description automatically generated with low confidence">
            <a:extLst>
              <a:ext uri="{FF2B5EF4-FFF2-40B4-BE49-F238E27FC236}">
                <a16:creationId xmlns:a16="http://schemas.microsoft.com/office/drawing/2014/main" id="{44494E16-2AFE-4EA1-8909-2771564F931B}"/>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309942" y="4499846"/>
            <a:ext cx="1430377" cy="1408176"/>
          </a:xfrm>
          <a:prstGeom prst="rect">
            <a:avLst/>
          </a:prstGeom>
        </p:spPr>
      </p:pic>
      <p:pic>
        <p:nvPicPr>
          <p:cNvPr id="43" name="Picture 42" descr="Chart, icon&#10;&#10;Description automatically generated">
            <a:extLst>
              <a:ext uri="{FF2B5EF4-FFF2-40B4-BE49-F238E27FC236}">
                <a16:creationId xmlns:a16="http://schemas.microsoft.com/office/drawing/2014/main" id="{F7225F32-FE93-4F11-9E60-F0B80A18AA5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151149" y="3164933"/>
            <a:ext cx="1430377" cy="1408176"/>
          </a:xfrm>
          <a:prstGeom prst="rect">
            <a:avLst/>
          </a:prstGeom>
        </p:spPr>
      </p:pic>
      <p:pic>
        <p:nvPicPr>
          <p:cNvPr id="45" name="Picture 44" descr="A picture containing circle&#10;&#10;Description automatically generated">
            <a:extLst>
              <a:ext uri="{FF2B5EF4-FFF2-40B4-BE49-F238E27FC236}">
                <a16:creationId xmlns:a16="http://schemas.microsoft.com/office/drawing/2014/main" id="{63302872-7E5B-4D9E-B9FB-AB76D0420B74}"/>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813042" y="4499846"/>
            <a:ext cx="1430377" cy="1408176"/>
          </a:xfrm>
          <a:prstGeom prst="rect">
            <a:avLst/>
          </a:prstGeom>
        </p:spPr>
      </p:pic>
      <p:pic>
        <p:nvPicPr>
          <p:cNvPr id="47" name="Picture 46" descr="Circle&#10;&#10;Description automatically generated with low confidence">
            <a:extLst>
              <a:ext uri="{FF2B5EF4-FFF2-40B4-BE49-F238E27FC236}">
                <a16:creationId xmlns:a16="http://schemas.microsoft.com/office/drawing/2014/main" id="{16491A65-828E-40BA-BBF7-62047CCE8A01}"/>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94452" y="4499846"/>
            <a:ext cx="1430377" cy="1408176"/>
          </a:xfrm>
          <a:prstGeom prst="rect">
            <a:avLst/>
          </a:prstGeom>
        </p:spPr>
      </p:pic>
      <p:pic>
        <p:nvPicPr>
          <p:cNvPr id="49" name="Picture 48" descr="Shape&#10;&#10;Description automatically generated">
            <a:extLst>
              <a:ext uri="{FF2B5EF4-FFF2-40B4-BE49-F238E27FC236}">
                <a16:creationId xmlns:a16="http://schemas.microsoft.com/office/drawing/2014/main" id="{F9088C05-8013-4330-B592-C737F471AD2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3341" y="3164933"/>
            <a:ext cx="1430377" cy="1408176"/>
          </a:xfrm>
          <a:prstGeom prst="rect">
            <a:avLst/>
          </a:prstGeom>
        </p:spPr>
      </p:pic>
      <p:pic>
        <p:nvPicPr>
          <p:cNvPr id="51" name="Picture 50" descr="A picture containing shape&#10;&#10;Description automatically generated">
            <a:extLst>
              <a:ext uri="{FF2B5EF4-FFF2-40B4-BE49-F238E27FC236}">
                <a16:creationId xmlns:a16="http://schemas.microsoft.com/office/drawing/2014/main" id="{EDA59B54-2DDD-473F-B4FB-86566D92606E}"/>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0443691" y="3164933"/>
            <a:ext cx="1430377" cy="1408176"/>
          </a:xfrm>
          <a:prstGeom prst="rect">
            <a:avLst/>
          </a:prstGeom>
        </p:spPr>
      </p:pic>
    </p:spTree>
    <p:extLst>
      <p:ext uri="{BB962C8B-B14F-4D97-AF65-F5344CB8AC3E}">
        <p14:creationId xmlns:p14="http://schemas.microsoft.com/office/powerpoint/2010/main" val="780494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4" y="180035"/>
            <a:ext cx="11442701" cy="5194299"/>
          </a:xfrm>
          <a:effectLst>
            <a:outerShdw blurRad="50800" dist="38100" dir="2700000" algn="tl" rotWithShape="0">
              <a:prstClr val="black">
                <a:alpha val="40000"/>
              </a:prstClr>
            </a:outerShdw>
          </a:effectLst>
        </p:spPr>
        <p:txBody>
          <a:bodyPr>
            <a:normAutofit/>
          </a:bodyPr>
          <a:lstStyle/>
          <a:p>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Dieses Ei hat zum Beispiel eine Chance von 70%, dass ein glücklicher Dino rausguckt und 30% Chance, dass ein trauriger Dino rausguckt.</a:t>
            </a:r>
          </a:p>
          <a:p>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Es wird also durchschnittlich in 7 von 10 Fällen der glückliche Dino mit einer Münze rausgucken und in 3 von 10 Fällen ein trauriger Dino ohne Münze rausgucken.</a:t>
            </a:r>
          </a:p>
          <a:p>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Die Chance bleibt während der gesamten Spiele über für dieses Ei gleich.</a:t>
            </a:r>
          </a:p>
        </p:txBody>
      </p:sp>
      <p:pic>
        <p:nvPicPr>
          <p:cNvPr id="8" name="Picture 7" descr="A picture containing shape&#10;&#10;Description automatically generated">
            <a:extLst>
              <a:ext uri="{FF2B5EF4-FFF2-40B4-BE49-F238E27FC236}">
                <a16:creationId xmlns:a16="http://schemas.microsoft.com/office/drawing/2014/main" id="{923D726F-375C-48E4-A6D3-CC4DEF517B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4365" y="3306071"/>
            <a:ext cx="2758584" cy="2715768"/>
          </a:xfrm>
          <a:prstGeom prst="rect">
            <a:avLst/>
          </a:prstGeom>
        </p:spPr>
      </p:pic>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087053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787078" y="914398"/>
            <a:ext cx="10613985" cy="4445367"/>
          </a:xfrm>
          <a:effectLst>
            <a:outerShdw blurRad="50800" dist="38100" dir="2700000" algn="tl" rotWithShape="0">
              <a:prstClr val="black">
                <a:alpha val="40000"/>
              </a:prstClr>
            </a:outerShdw>
          </a:effectLst>
        </p:spPr>
        <p:txBody>
          <a:bodyPr>
            <a:normAutofit/>
          </a:bodyPr>
          <a:lstStyle/>
          <a:p>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Gut! Jetzt kannst du auf der nächsten Seite weitermachen.</a:t>
            </a:r>
            <a:endParaRPr lang="en-GB" sz="32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6" name="Picture 5" descr="A picture containing shape&#10;&#10;Description automatically generated">
            <a:extLst>
              <a:ext uri="{FF2B5EF4-FFF2-40B4-BE49-F238E27FC236}">
                <a16:creationId xmlns:a16="http://schemas.microsoft.com/office/drawing/2014/main" id="{C7FAD493-4545-4AC4-8117-8E7B546735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4365" y="2776429"/>
            <a:ext cx="2758584" cy="2715768"/>
          </a:xfrm>
          <a:prstGeom prst="rect">
            <a:avLst/>
          </a:prstGeom>
        </p:spPr>
      </p:pic>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639692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914400" y="477984"/>
            <a:ext cx="10893425" cy="5194299"/>
          </a:xfrm>
          <a:effectLst>
            <a:outerShdw blurRad="50800" dist="38100" dir="2700000" algn="tl" rotWithShape="0">
              <a:prstClr val="black">
                <a:alpha val="40000"/>
              </a:prstClr>
            </a:outerShdw>
          </a:effectLst>
        </p:spPr>
        <p:txBody>
          <a:bodyPr>
            <a:normAutofit/>
          </a:bodyPr>
          <a:lstStyle/>
          <a:p>
            <a:pPr marL="0" indent="0">
              <a:buNone/>
            </a:pPr>
            <a:endParaRPr lang="de-DE" sz="3200" b="1" dirty="0">
              <a:ln w="0">
                <a:solidFill>
                  <a:schemeClr val="bg1">
                    <a:lumMod val="95000"/>
                  </a:schemeClr>
                </a:solidFill>
              </a:ln>
              <a:solidFill>
                <a:srgbClr val="6699FF"/>
              </a:solidFill>
              <a:effectLst>
                <a:outerShdw blurRad="50800" dist="38100" dir="2700000" algn="tl" rotWithShape="0">
                  <a:prstClr val="black">
                    <a:alpha val="40000"/>
                  </a:prstClr>
                </a:outerShdw>
              </a:effectLst>
            </a:endParaRPr>
          </a:p>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sollst durch Versuch und Irrtum herausfinden, welche Eier häufiger zu einem Gewinn führen.</a:t>
            </a:r>
          </a:p>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Dein Ziel ist es, so viel Geld wie möglich zu gewinnen, denn dieses bekommst du tatsächlich ausgezahlt.</a:t>
            </a:r>
          </a:p>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Zunächst machen wir jetzt ein Übungsspiel…</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997345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F68A5C39-9AEB-410D-85EE-EDC03B59682F}"/>
              </a:ext>
            </a:extLst>
          </p:cNvPr>
          <p:cNvGrpSpPr/>
          <p:nvPr/>
        </p:nvGrpSpPr>
        <p:grpSpPr>
          <a:xfrm>
            <a:off x="2649770" y="3244426"/>
            <a:ext cx="6892460" cy="2715768"/>
            <a:chOff x="2649770" y="3244426"/>
            <a:chExt cx="6892460" cy="2715768"/>
          </a:xfrm>
        </p:grpSpPr>
        <p:pic>
          <p:nvPicPr>
            <p:cNvPr id="10" name="Picture 9" descr="A picture containing shape&#10;&#10;Description automatically generated">
              <a:extLst>
                <a:ext uri="{FF2B5EF4-FFF2-40B4-BE49-F238E27FC236}">
                  <a16:creationId xmlns:a16="http://schemas.microsoft.com/office/drawing/2014/main" id="{CC88DCE1-EFA7-4828-A511-10461CF99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9770" y="3244426"/>
              <a:ext cx="2758584" cy="2715768"/>
            </a:xfrm>
            <a:prstGeom prst="rect">
              <a:avLst/>
            </a:prstGeom>
          </p:spPr>
        </p:pic>
        <p:pic>
          <p:nvPicPr>
            <p:cNvPr id="11" name="Picture 10" descr="A picture containing chart&#10;&#10;Description automatically generated">
              <a:extLst>
                <a:ext uri="{FF2B5EF4-FFF2-40B4-BE49-F238E27FC236}">
                  <a16:creationId xmlns:a16="http://schemas.microsoft.com/office/drawing/2014/main" id="{1272A380-5B54-4549-917C-80469EABE1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3646" y="3244426"/>
              <a:ext cx="2758584" cy="2715768"/>
            </a:xfrm>
            <a:prstGeom prst="rect">
              <a:avLst/>
            </a:prstGeom>
          </p:spPr>
        </p:pic>
      </p:grpSp>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71495" y="1185953"/>
            <a:ext cx="11449010" cy="2566158"/>
          </a:xfrm>
          <a:effectLst>
            <a:outerShdw blurRad="50800" dist="38100" dir="2700000" algn="tl" rotWithShape="0">
              <a:prstClr val="black">
                <a:alpha val="40000"/>
              </a:prstClr>
            </a:outerShdw>
          </a:effectLst>
        </p:spPr>
        <p:txBody>
          <a:bodyPr>
            <a:normAutofit/>
          </a:bodyPr>
          <a:lstStyle/>
          <a:p>
            <a:pPr marL="0" indent="0" algn="ctr">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spielst jetzt ein zweites echtes Spiel mit </a:t>
            </a:r>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den Eiern.</a:t>
            </a:r>
          </a:p>
          <a:p>
            <a:pPr marL="0" indent="0" algn="ctr">
              <a:buNone/>
            </a:pPr>
            <a:endParaRPr lang="de-DE" sz="3200" b="1" dirty="0">
              <a:ln w="0">
                <a:noFill/>
              </a:ln>
              <a:solidFill>
                <a:srgbClr val="CC99FF"/>
              </a:solidFill>
              <a:effectLst>
                <a:outerShdw blurRad="50800" dist="38100" dir="2700000" algn="tl" rotWithShape="0">
                  <a:prstClr val="black">
                    <a:alpha val="40000"/>
                  </a:prstClr>
                </a:outerShdw>
              </a:effectLst>
            </a:endParaRPr>
          </a:p>
          <a:p>
            <a:pPr marL="0" indent="0" algn="ctr">
              <a:buNone/>
            </a:pPr>
            <a:br>
              <a:rPr lang="de-DE" sz="3200" b="1" dirty="0">
                <a:ln w="0">
                  <a:noFill/>
                </a:ln>
                <a:solidFill>
                  <a:srgbClr val="659AFF"/>
                </a:solidFill>
                <a:effectLst>
                  <a:outerShdw blurRad="50800" dist="38100" dir="2700000" algn="tl" rotWithShape="0">
                    <a:prstClr val="black">
                      <a:alpha val="40000"/>
                    </a:prstClr>
                  </a:outerShdw>
                </a:effectLst>
              </a:rPr>
            </a:br>
            <a:br>
              <a:rPr lang="de-DE" sz="3200" b="1" dirty="0">
                <a:ln w="0">
                  <a:noFill/>
                </a:ln>
                <a:solidFill>
                  <a:srgbClr val="659AFF"/>
                </a:solidFill>
                <a:effectLst>
                  <a:outerShdw blurRad="50800" dist="38100" dir="2700000" algn="tl" rotWithShape="0">
                    <a:prstClr val="black">
                      <a:alpha val="40000"/>
                    </a:prstClr>
                  </a:outerShdw>
                </a:effectLst>
              </a:rPr>
            </a:br>
            <a:endParaRPr lang="de-DE" sz="3200" b="1" dirty="0">
              <a:ln w="0">
                <a:noFill/>
              </a:ln>
              <a:solidFill>
                <a:srgbClr val="659AFF"/>
              </a:solidFill>
              <a:effectLst>
                <a:outerShdw blurRad="50800" dist="38100" dir="2700000" algn="tl" rotWithShape="0">
                  <a:prstClr val="black">
                    <a:alpha val="40000"/>
                  </a:prstClr>
                </a:outerShdw>
              </a:effectLst>
            </a:endParaRP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Leertaste, um zu starten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649623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914400" y="1331089"/>
            <a:ext cx="10579261" cy="4341194"/>
          </a:xfrm>
          <a:effectLst>
            <a:outerShdw blurRad="50800" dist="38100" dir="2700000" algn="tl" rotWithShape="0">
              <a:prstClr val="black">
                <a:alpha val="40000"/>
              </a:prstClr>
            </a:outerShdw>
          </a:effectLst>
        </p:spPr>
        <p:txBody>
          <a:bodyPr>
            <a:normAutofit/>
          </a:bodyPr>
          <a:lstStyle/>
          <a:p>
            <a:pPr marL="0" indent="0">
              <a:spcAft>
                <a:spcPts val="12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spielst jetzt dein letztes echtes Spiel mit den </a:t>
            </a:r>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Eiern</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 aber diese Mal wird das Spiel etwas anders aussehen.</a:t>
            </a:r>
          </a:p>
          <a:p>
            <a:pPr>
              <a:spcAft>
                <a:spcPts val="1200"/>
              </a:spcAft>
            </a:pPr>
            <a:r>
              <a:rPr lang="de-DE" sz="3200" b="1" dirty="0">
                <a:ln w="0">
                  <a:noFill/>
                </a:ln>
                <a:solidFill>
                  <a:srgbClr val="E2F0D9"/>
                </a:solidFill>
                <a:effectLst>
                  <a:outerShdw blurRad="50800" dist="38100" dir="2700000" algn="tl" rotWithShape="0">
                    <a:prstClr val="black">
                      <a:alpha val="40000"/>
                    </a:prstClr>
                  </a:outerShdw>
                </a:effectLst>
              </a:rPr>
              <a:t>Du siehst nicht, ob du etwas gewonnen hast, da die Münzen in einer großen Box versteckt sind. </a:t>
            </a:r>
          </a:p>
          <a:p>
            <a:pPr>
              <a:spcAft>
                <a:spcPts val="1200"/>
              </a:spcAft>
            </a:pPr>
            <a:r>
              <a:rPr lang="de-DE" sz="3200" b="1" dirty="0">
                <a:ln w="0">
                  <a:noFill/>
                </a:ln>
                <a:solidFill>
                  <a:srgbClr val="FFE699"/>
                </a:solidFill>
                <a:effectLst>
                  <a:outerShdw blurRad="50800" dist="38100" dir="2700000" algn="tl" rotWithShape="0">
                    <a:prstClr val="black">
                      <a:alpha val="40000"/>
                    </a:prstClr>
                  </a:outerShdw>
                </a:effectLst>
              </a:rPr>
              <a:t>Es lässt sich dadurch leider auch </a:t>
            </a:r>
            <a:br>
              <a:rPr lang="de-DE" sz="3200" b="1" dirty="0">
                <a:ln w="0">
                  <a:noFill/>
                </a:ln>
                <a:solidFill>
                  <a:srgbClr val="FFE699"/>
                </a:solidFill>
                <a:effectLst>
                  <a:outerShdw blurRad="50800" dist="38100" dir="2700000" algn="tl" rotWithShape="0">
                    <a:prstClr val="black">
                      <a:alpha val="40000"/>
                    </a:prstClr>
                  </a:outerShdw>
                </a:effectLst>
              </a:rPr>
            </a:br>
            <a:r>
              <a:rPr lang="de-DE" sz="3200" b="1" dirty="0">
                <a:ln w="0">
                  <a:noFill/>
                </a:ln>
                <a:solidFill>
                  <a:srgbClr val="E2F0D9"/>
                </a:solidFill>
                <a:effectLst>
                  <a:outerShdw blurRad="50800" dist="38100" dir="2700000" algn="tl" rotWithShape="0">
                    <a:prstClr val="black">
                      <a:alpha val="40000"/>
                    </a:prstClr>
                  </a:outerShdw>
                </a:effectLst>
              </a:rPr>
              <a:t>nicht erkennen</a:t>
            </a:r>
            <a:r>
              <a:rPr lang="de-DE" sz="3200" b="1" dirty="0">
                <a:ln w="0">
                  <a:noFill/>
                </a:ln>
                <a:solidFill>
                  <a:srgbClr val="FFE699"/>
                </a:solidFill>
                <a:effectLst>
                  <a:outerShdw blurRad="50800" dist="38100" dir="2700000" algn="tl" rotWithShape="0">
                    <a:prstClr val="black">
                      <a:alpha val="40000"/>
                    </a:prstClr>
                  </a:outerShdw>
                </a:effectLst>
              </a:rPr>
              <a:t>, ob der Dino </a:t>
            </a:r>
            <a:br>
              <a:rPr lang="de-DE" sz="3200" b="1" dirty="0">
                <a:ln w="0">
                  <a:noFill/>
                </a:ln>
                <a:solidFill>
                  <a:srgbClr val="FFE699"/>
                </a:solidFill>
                <a:effectLst>
                  <a:outerShdw blurRad="50800" dist="38100" dir="2700000" algn="tl" rotWithShape="0">
                    <a:prstClr val="black">
                      <a:alpha val="40000"/>
                    </a:prstClr>
                  </a:outerShdw>
                </a:effectLst>
              </a:rPr>
            </a:br>
            <a:r>
              <a:rPr lang="de-DE" sz="3200" b="1" dirty="0">
                <a:ln w="0">
                  <a:noFill/>
                </a:ln>
                <a:solidFill>
                  <a:srgbClr val="E2F0D9"/>
                </a:solidFill>
                <a:effectLst>
                  <a:outerShdw blurRad="50800" dist="38100" dir="2700000" algn="tl" rotWithShape="0">
                    <a:prstClr val="black">
                      <a:alpha val="40000"/>
                    </a:prstClr>
                  </a:outerShdw>
                </a:effectLst>
              </a:rPr>
              <a:t>glücklich oder traurig</a:t>
            </a:r>
            <a:r>
              <a:rPr lang="de-DE" sz="3200" b="1" dirty="0">
                <a:ln w="0">
                  <a:noFill/>
                </a:ln>
                <a:solidFill>
                  <a:srgbClr val="FFE699"/>
                </a:solidFill>
                <a:effectLst>
                  <a:outerShdw blurRad="50800" dist="38100" dir="2700000" algn="tl" rotWithShape="0">
                    <a:prstClr val="black">
                      <a:alpha val="40000"/>
                    </a:prstClr>
                  </a:outerShdw>
                </a:effectLst>
              </a:rPr>
              <a:t> ist</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7" name="Picture 6" descr="Icon&#10;&#10;Description automatically generated">
            <a:extLst>
              <a:ext uri="{FF2B5EF4-FFF2-40B4-BE49-F238E27FC236}">
                <a16:creationId xmlns:a16="http://schemas.microsoft.com/office/drawing/2014/main" id="{E9577300-96C4-45F1-845F-1E12D6014F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5938" y="2922984"/>
            <a:ext cx="3089590" cy="3052983"/>
          </a:xfrm>
          <a:prstGeom prst="rect">
            <a:avLst/>
          </a:prstGeom>
        </p:spPr>
      </p:pic>
    </p:spTree>
    <p:extLst>
      <p:ext uri="{BB962C8B-B14F-4D97-AF65-F5344CB8AC3E}">
        <p14:creationId xmlns:p14="http://schemas.microsoft.com/office/powerpoint/2010/main" val="103697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8299" y="469900"/>
            <a:ext cx="11699875" cy="5194299"/>
          </a:xfrm>
          <a:effectLst>
            <a:outerShdw blurRad="50800" dist="38100" dir="2700000" algn="tl" rotWithShape="0">
              <a:prstClr val="black">
                <a:alpha val="40000"/>
              </a:prstClr>
            </a:outerShdw>
          </a:effectLst>
        </p:spPr>
        <p:txBody>
          <a:bodyPr>
            <a:normAutofit/>
          </a:bodyPr>
          <a:lstStyle/>
          <a:p>
            <a:pPr marL="0" indent="0">
              <a:spcAft>
                <a:spcPts val="1800"/>
              </a:spcAft>
              <a:buNone/>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Du wirst  folgende Spiele spielen:</a:t>
            </a:r>
          </a:p>
          <a:p>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2 Spiele mit einer Entscheidungsaufgabe</a:t>
            </a:r>
          </a:p>
          <a:p>
            <a:pPr>
              <a:spcAft>
                <a:spcPts val="1800"/>
              </a:spcAft>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1 Gewinnspiel, in dem dein Glück zählt</a:t>
            </a:r>
          </a:p>
          <a:p>
            <a:pPr marL="0" indent="0">
              <a:spcAft>
                <a:spcPts val="1800"/>
              </a:spcAft>
              <a:buNone/>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Dieses sind echte Spiele. Daher wird dir alles, was du während der Spiele gewinnst, am Ende ausgezahlt!</a:t>
            </a:r>
          </a:p>
          <a:p>
            <a:pPr marL="0" indent="0">
              <a:spcAft>
                <a:spcPts val="1800"/>
              </a:spcAft>
              <a:buNone/>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Zusätzlich werden wir dich immer mal wieder bitten, einige Fragen über deine </a:t>
            </a: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Stimmung und Gefühle</a:t>
            </a:r>
            <a:r>
              <a:rPr lang="de-DE" sz="3600" b="1" dirty="0">
                <a:ln w="0">
                  <a:solidFill>
                    <a:schemeClr val="bg1">
                      <a:lumMod val="95000"/>
                    </a:schemeClr>
                  </a:solidFill>
                </a:ln>
                <a:solidFill>
                  <a:schemeClr val="accent6">
                    <a:lumMod val="20000"/>
                    <a:lumOff val="80000"/>
                  </a:schemeClr>
                </a:solidFill>
                <a:effectLst>
                  <a:outerShdw blurRad="50800" dist="38100" dir="2700000" algn="tl" rotWithShape="0">
                    <a:prstClr val="black">
                      <a:alpha val="40000"/>
                    </a:prstClr>
                  </a:outerShdw>
                </a:effectLst>
              </a:rPr>
              <a:t> </a:t>
            </a: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zu beantworten.</a:t>
            </a:r>
            <a:endPar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endParaRP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59436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642087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914401" y="1331089"/>
            <a:ext cx="10776030" cy="4341194"/>
          </a:xfrm>
          <a:effectLst>
            <a:outerShdw blurRad="50800" dist="38100" dir="2700000" algn="tl" rotWithShape="0">
              <a:prstClr val="black">
                <a:alpha val="40000"/>
              </a:prstClr>
            </a:outerShdw>
          </a:effectLst>
        </p:spPr>
        <p:txBody>
          <a:bodyPr>
            <a:normAutofit/>
          </a:bodyPr>
          <a:lstStyle/>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Auch wenn du das Ergebnis nicht direkt siehst, wird das Geld trotzdem (wie vorher) angerechnet und am Ende des gesamten Spiels gezeigt. Entscheidend ist, ob du die Eier mit der höheren Gewinnchance wählst.</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4" name="Picture 3" descr="Icon&#10;&#10;Description automatically generated">
            <a:extLst>
              <a:ext uri="{FF2B5EF4-FFF2-40B4-BE49-F238E27FC236}">
                <a16:creationId xmlns:a16="http://schemas.microsoft.com/office/drawing/2014/main" id="{C03DB8F2-451E-4E30-855C-0B6EA880B0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3648" y="3198092"/>
            <a:ext cx="2737536" cy="2705100"/>
          </a:xfrm>
          <a:prstGeom prst="rect">
            <a:avLst/>
          </a:prstGeom>
        </p:spPr>
      </p:pic>
    </p:spTree>
    <p:extLst>
      <p:ext uri="{BB962C8B-B14F-4D97-AF65-F5344CB8AC3E}">
        <p14:creationId xmlns:p14="http://schemas.microsoft.com/office/powerpoint/2010/main" val="911497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914401" y="1331089"/>
            <a:ext cx="10776030" cy="4341194"/>
          </a:xfrm>
          <a:effectLst>
            <a:outerShdw blurRad="50800" dist="38100" dir="2700000" algn="tl" rotWithShape="0">
              <a:prstClr val="black">
                <a:alpha val="40000"/>
              </a:prstClr>
            </a:outerShdw>
          </a:effectLst>
        </p:spPr>
        <p:txBody>
          <a:bodyPr>
            <a:normAutofit/>
          </a:bodyPr>
          <a:lstStyle/>
          <a:p>
            <a:pPr>
              <a:spcAft>
                <a:spcPts val="1200"/>
              </a:spcAft>
            </a:pPr>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Aufgepasst: </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dieses Mal werden die </a:t>
            </a:r>
            <a:r>
              <a:rPr lang="de-DE" sz="3200" b="1" dirty="0">
                <a:ln w="0">
                  <a:noFill/>
                </a:ln>
                <a:solidFill>
                  <a:srgbClr val="E2F0D9"/>
                </a:solidFill>
                <a:effectLst>
                  <a:outerShdw blurRad="50800" dist="38100" dir="2700000" algn="tl" rotWithShape="0">
                    <a:prstClr val="black">
                      <a:alpha val="40000"/>
                    </a:prstClr>
                  </a:outerShdw>
                </a:effectLst>
              </a:rPr>
              <a:t>Eier die gleichen</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 sein, die du in den vorherigen Spielen </a:t>
            </a:r>
            <a:r>
              <a:rPr lang="de-DE" sz="3200" b="1" dirty="0">
                <a:ln w="0">
                  <a:noFill/>
                </a:ln>
                <a:solidFill>
                  <a:srgbClr val="E2F0D9"/>
                </a:solidFill>
                <a:effectLst>
                  <a:outerShdw blurRad="50800" dist="38100" dir="2700000" algn="tl" rotWithShape="0">
                    <a:prstClr val="black">
                      <a:alpha val="40000"/>
                    </a:prstClr>
                  </a:outerShdw>
                </a:effectLst>
              </a:rPr>
              <a:t>schon kennengelernt </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hast!</a:t>
            </a:r>
          </a:p>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Daher kannst du bei der Auswahl zwischen zwei Eiern auf </a:t>
            </a:r>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deine Erfahrungen aus den vorherigen Spielen zurückgreifen</a:t>
            </a: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 um das bessere Ei zu wählen!</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975678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914401" y="1331089"/>
            <a:ext cx="10776030" cy="4341194"/>
          </a:xfrm>
          <a:effectLst>
            <a:outerShdw blurRad="50800" dist="38100" dir="2700000" algn="tl" rotWithShape="0">
              <a:prstClr val="black">
                <a:alpha val="40000"/>
              </a:prstClr>
            </a:outerShdw>
          </a:effectLst>
        </p:spPr>
        <p:txBody>
          <a:bodyPr>
            <a:normAutofit/>
          </a:bodyPr>
          <a:lstStyle/>
          <a:p>
            <a:pPr>
              <a:spcAft>
                <a:spcPts val="12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Da dieses Spiel besonders wichtig ist, werden wir deine Gewinne und Verluste verdoppeln:</a:t>
            </a:r>
          </a:p>
          <a:p>
            <a:pPr marL="0" indent="0">
              <a:spcBef>
                <a:spcPts val="0"/>
              </a:spcBef>
              <a:buNone/>
            </a:pPr>
            <a:endPar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endParaRPr>
          </a:p>
          <a:p>
            <a:pPr marL="0" indent="0" algn="ctr">
              <a:spcAft>
                <a:spcPts val="6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gewinnst also 10Cent für jeden glücklichen Dino</a:t>
            </a:r>
          </a:p>
          <a:p>
            <a:pPr marL="0" indent="0" algn="ctr">
              <a:spcBef>
                <a:spcPts val="0"/>
              </a:spcBef>
              <a:spcAft>
                <a:spcPts val="12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und verlierst 10Cent für jeden traurigen Dino</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998789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 y="3209081"/>
            <a:ext cx="1219200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4400" b="1" dirty="0">
                <a:ln w="0">
                  <a:noFill/>
                </a:ln>
                <a:solidFill>
                  <a:schemeClr val="accent6">
                    <a:lumMod val="20000"/>
                    <a:lumOff val="80000"/>
                  </a:schemeClr>
                </a:solidFill>
                <a:effectLst>
                  <a:outerShdw blurRad="50800" dist="38100" dir="2700000" algn="tl" rotWithShape="0">
                    <a:prstClr val="black">
                      <a:alpha val="40000"/>
                    </a:prstClr>
                  </a:outerShdw>
                </a:effectLst>
              </a:rPr>
              <a:t>Letztes Entscheide-Dich Spiel</a:t>
            </a:r>
            <a:endParaRPr lang="en-GB" sz="44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225200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B7EEB-4F26-44E0-8391-58741C2D50F7}"/>
              </a:ext>
            </a:extLst>
          </p:cNvPr>
          <p:cNvSpPr>
            <a:spLocks noGrp="1"/>
          </p:cNvSpPr>
          <p:nvPr>
            <p:ph type="title"/>
          </p:nvPr>
        </p:nvSpPr>
        <p:spPr>
          <a:xfrm>
            <a:off x="590550" y="2754312"/>
            <a:ext cx="11010900" cy="1349375"/>
          </a:xfrm>
          <a:effectLst/>
        </p:spPr>
        <p:txBody>
          <a:bodyPr>
            <a:normAutofit/>
          </a:bodyPr>
          <a:lstStyle/>
          <a:p>
            <a:pPr algn="ctr">
              <a:spcBef>
                <a:spcPts val="1000"/>
              </a:spcBef>
              <a:spcAft>
                <a:spcPts val="600"/>
              </a:spcAft>
            </a:pPr>
            <a:r>
              <a:rPr lang="de-DE" sz="6000" b="1" dirty="0">
                <a:ln w="0">
                  <a:noFill/>
                </a:ln>
                <a:solidFill>
                  <a:schemeClr val="accent4">
                    <a:lumMod val="40000"/>
                    <a:lumOff val="60000"/>
                  </a:schemeClr>
                </a:solidFill>
                <a:effectLst/>
                <a:latin typeface="+mn-lt"/>
                <a:ea typeface="+mn-ea"/>
                <a:cs typeface="+mn-cs"/>
              </a:rPr>
              <a:t>Zu langsam…</a:t>
            </a:r>
            <a:endParaRPr lang="en-GB" sz="6000" b="1" dirty="0">
              <a:ln w="0">
                <a:noFill/>
              </a:ln>
              <a:solidFill>
                <a:schemeClr val="accent4">
                  <a:lumMod val="40000"/>
                  <a:lumOff val="60000"/>
                </a:schemeClr>
              </a:solidFill>
              <a:effectLst/>
              <a:latin typeface="+mn-lt"/>
              <a:ea typeface="+mn-ea"/>
              <a:cs typeface="+mn-cs"/>
            </a:endParaRPr>
          </a:p>
        </p:txBody>
      </p:sp>
    </p:spTree>
    <p:extLst>
      <p:ext uri="{BB962C8B-B14F-4D97-AF65-F5344CB8AC3E}">
        <p14:creationId xmlns:p14="http://schemas.microsoft.com/office/powerpoint/2010/main" val="3581694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8299" y="469900"/>
            <a:ext cx="11442701" cy="5194299"/>
          </a:xfrm>
          <a:effectLst>
            <a:outerShdw blurRad="50800" dist="38100" dir="2700000" algn="tl" rotWithShape="0">
              <a:prstClr val="black">
                <a:alpha val="40000"/>
              </a:prstClr>
            </a:outerShdw>
          </a:effectLst>
        </p:spPr>
        <p:txBody>
          <a:bodyPr>
            <a:normAutofit/>
          </a:bodyPr>
          <a:lstStyle/>
          <a:p>
            <a:pPr>
              <a:spcAft>
                <a:spcPts val="1800"/>
              </a:spcAft>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Während der Spiele werden wir dich gelegentlich fragen, wie du dich fühlst.</a:t>
            </a:r>
          </a:p>
          <a:p>
            <a:pPr>
              <a:spcAft>
                <a:spcPts val="1800"/>
              </a:spcAft>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Um diese Frage zu beantworten, musst du den Schieber nach rechts oder nach links bewegen, um anzugeben, wie du dich in diesem Moment fühlst.</a:t>
            </a:r>
            <a:endPar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endParaRP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59436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8" name="Picture 7" descr="A screenshot of a computer&#10;&#10;Description automatically generated with medium confidence">
            <a:extLst>
              <a:ext uri="{FF2B5EF4-FFF2-40B4-BE49-F238E27FC236}">
                <a16:creationId xmlns:a16="http://schemas.microsoft.com/office/drawing/2014/main" id="{83753B5E-798B-447D-9E23-6D896BFC48DA}"/>
              </a:ext>
            </a:extLst>
          </p:cNvPr>
          <p:cNvPicPr>
            <a:picLocks noChangeAspect="1"/>
          </p:cNvPicPr>
          <p:nvPr/>
        </p:nvPicPr>
        <p:blipFill>
          <a:blip r:embed="rId2"/>
          <a:stretch>
            <a:fillRect/>
          </a:stretch>
        </p:blipFill>
        <p:spPr>
          <a:xfrm>
            <a:off x="1015837" y="3274776"/>
            <a:ext cx="9833051" cy="2389423"/>
          </a:xfrm>
          <a:prstGeom prst="rect">
            <a:avLst/>
          </a:prstGeom>
        </p:spPr>
      </p:pic>
    </p:spTree>
    <p:extLst>
      <p:ext uri="{BB962C8B-B14F-4D97-AF65-F5344CB8AC3E}">
        <p14:creationId xmlns:p14="http://schemas.microsoft.com/office/powerpoint/2010/main" val="2964665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8299" y="469900"/>
            <a:ext cx="11442701" cy="5194299"/>
          </a:xfrm>
          <a:effectLst>
            <a:outerShdw blurRad="50800" dist="38100" dir="2700000" algn="tl" rotWithShape="0">
              <a:prstClr val="black">
                <a:alpha val="40000"/>
              </a:prstClr>
            </a:outerShdw>
          </a:effectLst>
        </p:spPr>
        <p:txBody>
          <a:bodyPr>
            <a:normAutofit/>
          </a:bodyPr>
          <a:lstStyle/>
          <a:p>
            <a:pPr>
              <a:spcAft>
                <a:spcPts val="1800"/>
              </a:spcAft>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Wenn du dich sehr gut fühlst, dann bewege den Schieber nach ganz rechts.</a:t>
            </a:r>
          </a:p>
          <a:p>
            <a:pPr>
              <a:spcAft>
                <a:spcPts val="1800"/>
              </a:spcAft>
            </a:pP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Wenn</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du dich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sehr</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schlecht</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fühlst</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dann</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bewege</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den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Schieber</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nach</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a:t>
            </a:r>
            <a:r>
              <a:rPr lang="en-GB" sz="3600" b="1" dirty="0" err="1">
                <a:ln w="0">
                  <a:noFill/>
                </a:ln>
                <a:solidFill>
                  <a:schemeClr val="accent4">
                    <a:lumMod val="40000"/>
                    <a:lumOff val="60000"/>
                  </a:schemeClr>
                </a:solidFill>
                <a:effectLst>
                  <a:outerShdw blurRad="50800" dist="38100" dir="2700000" algn="tl" rotWithShape="0">
                    <a:prstClr val="black">
                      <a:alpha val="40000"/>
                    </a:prstClr>
                  </a:outerShdw>
                </a:effectLst>
              </a:rPr>
              <a:t>ganz</a:t>
            </a:r>
            <a:r>
              <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rPr>
              <a:t> links.</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59436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6" name="Picture 5" descr="A screenshot of a computer&#10;&#10;Description automatically generated with medium confidence">
            <a:extLst>
              <a:ext uri="{FF2B5EF4-FFF2-40B4-BE49-F238E27FC236}">
                <a16:creationId xmlns:a16="http://schemas.microsoft.com/office/drawing/2014/main" id="{47BD8BFE-4A67-45D7-94C1-76FFBC696C67}"/>
              </a:ext>
            </a:extLst>
          </p:cNvPr>
          <p:cNvPicPr>
            <a:picLocks noChangeAspect="1"/>
          </p:cNvPicPr>
          <p:nvPr/>
        </p:nvPicPr>
        <p:blipFill>
          <a:blip r:embed="rId2"/>
          <a:stretch>
            <a:fillRect/>
          </a:stretch>
        </p:blipFill>
        <p:spPr>
          <a:xfrm>
            <a:off x="1015837" y="3274776"/>
            <a:ext cx="9833051" cy="2389423"/>
          </a:xfrm>
          <a:prstGeom prst="rect">
            <a:avLst/>
          </a:prstGeom>
        </p:spPr>
      </p:pic>
    </p:spTree>
    <p:extLst>
      <p:ext uri="{BB962C8B-B14F-4D97-AF65-F5344CB8AC3E}">
        <p14:creationId xmlns:p14="http://schemas.microsoft.com/office/powerpoint/2010/main" val="1638551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8299" y="469900"/>
            <a:ext cx="11442701" cy="5194299"/>
          </a:xfrm>
          <a:effectLst>
            <a:outerShdw blurRad="50800" dist="38100" dir="2700000" algn="tl" rotWithShape="0">
              <a:prstClr val="black">
                <a:alpha val="40000"/>
              </a:prstClr>
            </a:outerShdw>
          </a:effectLst>
        </p:spPr>
        <p:txBody>
          <a:bodyPr>
            <a:normAutofit/>
          </a:bodyPr>
          <a:lstStyle/>
          <a:p>
            <a:pPr>
              <a:spcAft>
                <a:spcPts val="1800"/>
              </a:spcAft>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Wenn deine Stimmung zwischen den zwei Extremen liegt, dann wähle die Position, die am besten dazu passt, wie du dich gerade fühlst.</a:t>
            </a:r>
          </a:p>
          <a:p>
            <a:pPr>
              <a:spcAft>
                <a:spcPts val="1800"/>
              </a:spcAft>
            </a:pPr>
            <a:r>
              <a:rPr lang="de-DE" sz="3600" b="1" dirty="0">
                <a:ln w="0">
                  <a:noFill/>
                </a:ln>
                <a:solidFill>
                  <a:schemeClr val="accent4">
                    <a:lumMod val="40000"/>
                    <a:lumOff val="60000"/>
                  </a:schemeClr>
                </a:solidFill>
                <a:effectLst>
                  <a:outerShdw blurRad="50800" dist="38100" dir="2700000" algn="tl" rotWithShape="0">
                    <a:prstClr val="black">
                      <a:alpha val="40000"/>
                    </a:prstClr>
                  </a:outerShdw>
                </a:effectLst>
              </a:rPr>
              <a:t>Benutze die Maus, um den Schieber zu bewegen und drücke auf Weiter, um die Option zu bestätigen.</a:t>
            </a:r>
            <a:endParaRPr lang="en-GB" sz="3600" b="1" dirty="0">
              <a:ln w="0">
                <a:noFill/>
              </a:ln>
              <a:solidFill>
                <a:schemeClr val="accent4">
                  <a:lumMod val="40000"/>
                  <a:lumOff val="60000"/>
                </a:schemeClr>
              </a:solidFill>
              <a:effectLst>
                <a:outerShdw blurRad="50800" dist="38100" dir="2700000" algn="tl" rotWithShape="0">
                  <a:prstClr val="black">
                    <a:alpha val="40000"/>
                  </a:prstClr>
                </a:outerShdw>
              </a:effectLst>
            </a:endParaRP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59436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pic>
        <p:nvPicPr>
          <p:cNvPr id="6" name="Picture 5" descr="A screenshot of a computer&#10;&#10;Description automatically generated with medium confidence">
            <a:extLst>
              <a:ext uri="{FF2B5EF4-FFF2-40B4-BE49-F238E27FC236}">
                <a16:creationId xmlns:a16="http://schemas.microsoft.com/office/drawing/2014/main" id="{61D50B46-81A2-4009-AAE5-431B77947C74}"/>
              </a:ext>
            </a:extLst>
          </p:cNvPr>
          <p:cNvPicPr>
            <a:picLocks noChangeAspect="1"/>
          </p:cNvPicPr>
          <p:nvPr/>
        </p:nvPicPr>
        <p:blipFill>
          <a:blip r:embed="rId2"/>
          <a:stretch>
            <a:fillRect/>
          </a:stretch>
        </p:blipFill>
        <p:spPr>
          <a:xfrm>
            <a:off x="1015837" y="3274776"/>
            <a:ext cx="9833051" cy="2389423"/>
          </a:xfrm>
          <a:prstGeom prst="rect">
            <a:avLst/>
          </a:prstGeom>
        </p:spPr>
      </p:pic>
    </p:spTree>
    <p:extLst>
      <p:ext uri="{BB962C8B-B14F-4D97-AF65-F5344CB8AC3E}">
        <p14:creationId xmlns:p14="http://schemas.microsoft.com/office/powerpoint/2010/main" val="3880002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2497908"/>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Pfeiltaste,</a:t>
            </a:r>
            <a:b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b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um zum ersten Mal anzugeben, </a:t>
            </a:r>
            <a:b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b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wie du dich gerade fühlst.</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810190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4" y="477984"/>
            <a:ext cx="11442701" cy="5194299"/>
          </a:xfrm>
          <a:effectLst>
            <a:outerShdw blurRad="50800" dist="38100" dir="2700000" algn="tl" rotWithShape="0">
              <a:prstClr val="black">
                <a:alpha val="40000"/>
              </a:prstClr>
            </a:outerShdw>
          </a:effectLst>
        </p:spPr>
        <p:txBody>
          <a:bodyPr>
            <a:normAutofit/>
          </a:bodyPr>
          <a:lstStyle/>
          <a:p>
            <a:pPr marL="0" indent="0">
              <a:spcAft>
                <a:spcPts val="1800"/>
              </a:spcAft>
              <a:buNone/>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wirst jetzt das erste Mal das Entscheide-Dich Spiel spielen!</a:t>
            </a:r>
          </a:p>
          <a:p>
            <a:pPr>
              <a:spcAft>
                <a:spcPts val="18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Bei jedem Durchgang wirst du 2 Eier sehen.</a:t>
            </a:r>
          </a:p>
          <a:p>
            <a:pPr>
              <a:spcAft>
                <a:spcPts val="18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Deine Aufgabe ist es herauszufinden, welches Ei sich am meisten lohnt auszuwählen, um so viel Geld wie möglich zu gewinnen!</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grpSp>
        <p:nvGrpSpPr>
          <p:cNvPr id="6" name="Group 5">
            <a:extLst>
              <a:ext uri="{FF2B5EF4-FFF2-40B4-BE49-F238E27FC236}">
                <a16:creationId xmlns:a16="http://schemas.microsoft.com/office/drawing/2014/main" id="{EF3809BB-58FB-4DBC-9ED0-F788EE5CAAE3}"/>
              </a:ext>
            </a:extLst>
          </p:cNvPr>
          <p:cNvGrpSpPr/>
          <p:nvPr/>
        </p:nvGrpSpPr>
        <p:grpSpPr>
          <a:xfrm>
            <a:off x="2649770" y="3244426"/>
            <a:ext cx="6892460" cy="2715768"/>
            <a:chOff x="2649770" y="3244426"/>
            <a:chExt cx="6892460" cy="2715768"/>
          </a:xfrm>
        </p:grpSpPr>
        <p:pic>
          <p:nvPicPr>
            <p:cNvPr id="7" name="Picture 6" descr="A picture containing shape&#10;&#10;Description automatically generated">
              <a:extLst>
                <a:ext uri="{FF2B5EF4-FFF2-40B4-BE49-F238E27FC236}">
                  <a16:creationId xmlns:a16="http://schemas.microsoft.com/office/drawing/2014/main" id="{AC8FFD23-98B7-4FBB-8BD2-5B6AB7FB58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9770" y="3244426"/>
              <a:ext cx="2758584" cy="2715768"/>
            </a:xfrm>
            <a:prstGeom prst="rect">
              <a:avLst/>
            </a:prstGeom>
          </p:spPr>
        </p:pic>
        <p:pic>
          <p:nvPicPr>
            <p:cNvPr id="8" name="Picture 7" descr="A picture containing chart&#10;&#10;Description automatically generated">
              <a:extLst>
                <a:ext uri="{FF2B5EF4-FFF2-40B4-BE49-F238E27FC236}">
                  <a16:creationId xmlns:a16="http://schemas.microsoft.com/office/drawing/2014/main" id="{8F48EBE9-EDB3-4085-AD27-1635E93016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3646" y="3244426"/>
              <a:ext cx="2758584" cy="2715768"/>
            </a:xfrm>
            <a:prstGeom prst="rect">
              <a:avLst/>
            </a:prstGeom>
          </p:spPr>
        </p:pic>
      </p:grpSp>
    </p:spTree>
    <p:extLst>
      <p:ext uri="{BB962C8B-B14F-4D97-AF65-F5344CB8AC3E}">
        <p14:creationId xmlns:p14="http://schemas.microsoft.com/office/powerpoint/2010/main" val="101759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57F30F6-929C-4BF7-806F-F6DCF31245E8}"/>
              </a:ext>
            </a:extLst>
          </p:cNvPr>
          <p:cNvGrpSpPr/>
          <p:nvPr/>
        </p:nvGrpSpPr>
        <p:grpSpPr>
          <a:xfrm>
            <a:off x="2649770" y="3244426"/>
            <a:ext cx="6892460" cy="2715768"/>
            <a:chOff x="2649770" y="3244426"/>
            <a:chExt cx="6892460" cy="2715768"/>
          </a:xfrm>
        </p:grpSpPr>
        <p:pic>
          <p:nvPicPr>
            <p:cNvPr id="8" name="Picture 7" descr="A picture containing shape&#10;&#10;Description automatically generated">
              <a:extLst>
                <a:ext uri="{FF2B5EF4-FFF2-40B4-BE49-F238E27FC236}">
                  <a16:creationId xmlns:a16="http://schemas.microsoft.com/office/drawing/2014/main" id="{3C79C9F1-FA5D-4EAE-83CB-A73FC3AAE5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9770" y="3244426"/>
              <a:ext cx="2758584" cy="2715768"/>
            </a:xfrm>
            <a:prstGeom prst="rect">
              <a:avLst/>
            </a:prstGeom>
          </p:spPr>
        </p:pic>
        <p:pic>
          <p:nvPicPr>
            <p:cNvPr id="10" name="Picture 9" descr="A picture containing chart&#10;&#10;Description automatically generated">
              <a:extLst>
                <a:ext uri="{FF2B5EF4-FFF2-40B4-BE49-F238E27FC236}">
                  <a16:creationId xmlns:a16="http://schemas.microsoft.com/office/drawing/2014/main" id="{75C66136-EFBD-4A8A-957A-47FFD6BBA6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3646" y="3244426"/>
              <a:ext cx="2758584" cy="2715768"/>
            </a:xfrm>
            <a:prstGeom prst="rect">
              <a:avLst/>
            </a:prstGeom>
          </p:spPr>
        </p:pic>
      </p:grpSp>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4" y="477984"/>
            <a:ext cx="11442701" cy="5194299"/>
          </a:xfrm>
          <a:effectLst>
            <a:outerShdw blurRad="50800" dist="38100" dir="2700000" algn="tl" rotWithShape="0">
              <a:prstClr val="black">
                <a:alpha val="40000"/>
              </a:prstClr>
            </a:outerShdw>
          </a:effectLst>
        </p:spPr>
        <p:txBody>
          <a:bodyPr>
            <a:normAutofit/>
          </a:bodyPr>
          <a:lstStyle/>
          <a:p>
            <a:pPr>
              <a:spcAft>
                <a:spcPts val="18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Um eins der Eier auszuwählen, drücke die </a:t>
            </a:r>
            <a:br>
              <a:rPr lang="de-DE" sz="3200" b="1" dirty="0">
                <a:ln w="0">
                  <a:solidFill>
                    <a:schemeClr val="bg1">
                      <a:lumMod val="95000"/>
                    </a:schemeClr>
                  </a:solidFill>
                </a:ln>
                <a:solidFill>
                  <a:srgbClr val="6699FF"/>
                </a:solidFill>
                <a:effectLst>
                  <a:outerShdw blurRad="50800" dist="38100" dir="2700000" algn="tl" rotWithShape="0">
                    <a:prstClr val="black">
                      <a:alpha val="40000"/>
                    </a:prstClr>
                  </a:outerShdw>
                </a:effectLst>
              </a:rPr>
            </a:br>
            <a:r>
              <a:rPr lang="de-DE" sz="3200" b="1" dirty="0">
                <a:ln w="0">
                  <a:noFill/>
                </a:ln>
                <a:solidFill>
                  <a:schemeClr val="accent6">
                    <a:lumMod val="20000"/>
                    <a:lumOff val="80000"/>
                  </a:schemeClr>
                </a:solidFill>
                <a:effectLst>
                  <a:outerShdw blurRad="50800" dist="38100" dir="2700000" algn="tl" rotWithShape="0">
                    <a:prstClr val="black">
                      <a:alpha val="40000"/>
                    </a:prstClr>
                  </a:outerShdw>
                </a:effectLst>
              </a:rPr>
              <a:t>linke oder die rechte Pfeiltaste. </a:t>
            </a:r>
          </a:p>
          <a:p>
            <a:pPr>
              <a:spcAft>
                <a:spcPts val="18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Du hast 3 Sekunden Zeit, um deine Auswahl zu treffen.</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20397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 icon&#10;&#10;Description automatically generated">
            <a:extLst>
              <a:ext uri="{FF2B5EF4-FFF2-40B4-BE49-F238E27FC236}">
                <a16:creationId xmlns:a16="http://schemas.microsoft.com/office/drawing/2014/main" id="{256AE5ED-3D03-4615-A5E1-334686B44A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2812" y="2596921"/>
            <a:ext cx="2758584" cy="2715768"/>
          </a:xfrm>
          <a:prstGeom prst="rect">
            <a:avLst/>
          </a:prstGeom>
        </p:spPr>
      </p:pic>
      <p:sp>
        <p:nvSpPr>
          <p:cNvPr id="3" name="Content Placeholder 2">
            <a:extLst>
              <a:ext uri="{FF2B5EF4-FFF2-40B4-BE49-F238E27FC236}">
                <a16:creationId xmlns:a16="http://schemas.microsoft.com/office/drawing/2014/main" id="{7BF7F65B-90D0-4E26-BBAD-FF047AF5D7A5}"/>
              </a:ext>
            </a:extLst>
          </p:cNvPr>
          <p:cNvSpPr>
            <a:spLocks noGrp="1"/>
          </p:cNvSpPr>
          <p:nvPr>
            <p:ph idx="1"/>
          </p:nvPr>
        </p:nvSpPr>
        <p:spPr>
          <a:xfrm>
            <a:off x="365125" y="477984"/>
            <a:ext cx="10709276" cy="5194299"/>
          </a:xfrm>
          <a:effectLst>
            <a:outerShdw blurRad="50800" dist="38100" dir="2700000" algn="tl" rotWithShape="0">
              <a:prstClr val="black">
                <a:alpha val="40000"/>
              </a:prstClr>
            </a:outerShdw>
          </a:effectLst>
        </p:spPr>
        <p:txBody>
          <a:bodyPr>
            <a:normAutofit/>
          </a:bodyPr>
          <a:lstStyle/>
          <a:p>
            <a:pPr>
              <a:spcAft>
                <a:spcPts val="600"/>
              </a:spcAft>
            </a:pPr>
            <a:r>
              <a:rPr lang="de-DE" sz="3200" b="1" dirty="0">
                <a:ln w="0">
                  <a:noFill/>
                </a:ln>
                <a:solidFill>
                  <a:schemeClr val="accent4">
                    <a:lumMod val="40000"/>
                    <a:lumOff val="60000"/>
                  </a:schemeClr>
                </a:solidFill>
                <a:effectLst>
                  <a:outerShdw blurRad="50800" dist="38100" dir="2700000" algn="tl" rotWithShape="0">
                    <a:prstClr val="black">
                      <a:alpha val="40000"/>
                    </a:prstClr>
                  </a:outerShdw>
                </a:effectLst>
              </a:rPr>
              <a:t>Wenn der Dino aus dem Ei kommt und die Münze auffrisst, gewinnst du nichts.</a:t>
            </a:r>
          </a:p>
        </p:txBody>
      </p:sp>
      <p:sp>
        <p:nvSpPr>
          <p:cNvPr id="5" name="Content Placeholder 2">
            <a:extLst>
              <a:ext uri="{FF2B5EF4-FFF2-40B4-BE49-F238E27FC236}">
                <a16:creationId xmlns:a16="http://schemas.microsoft.com/office/drawing/2014/main" id="{D380450F-461A-4028-84B1-ED2ECFC76EB2}"/>
              </a:ext>
            </a:extLst>
          </p:cNvPr>
          <p:cNvSpPr txBox="1">
            <a:spLocks/>
          </p:cNvSpPr>
          <p:nvPr/>
        </p:nvSpPr>
        <p:spPr>
          <a:xfrm>
            <a:off x="114300" y="6134100"/>
            <a:ext cx="11944350" cy="2076450"/>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DE" sz="3600" b="1" dirty="0">
                <a:ln w="0">
                  <a:noFill/>
                </a:ln>
                <a:solidFill>
                  <a:schemeClr val="accent6">
                    <a:lumMod val="20000"/>
                    <a:lumOff val="80000"/>
                  </a:schemeClr>
                </a:solidFill>
                <a:effectLst>
                  <a:outerShdw blurRad="50800" dist="38100" dir="2700000" algn="tl" rotWithShape="0">
                    <a:prstClr val="black">
                      <a:alpha val="40000"/>
                    </a:prstClr>
                  </a:outerShdw>
                </a:effectLst>
              </a:rPr>
              <a:t>Drücke die rechte oder linke Pfeiltaste, um durchzuklicken</a:t>
            </a:r>
            <a:endParaRPr lang="en-GB" sz="3600" b="1" dirty="0">
              <a:ln w="0">
                <a:noFill/>
              </a:ln>
              <a:solidFill>
                <a:schemeClr val="accent6">
                  <a:lumMod val="20000"/>
                  <a:lumOff val="80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143155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954</Words>
  <Application>Microsoft Office PowerPoint</Application>
  <PresentationFormat>Widescreen</PresentationFormat>
  <Paragraphs>80</Paragraphs>
  <Slides>24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Zu langsam…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Zu langsam…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btQHF4b3VW@goetheuniversitaet.onmicrosoft.com</dc:creator>
  <cp:lastModifiedBy>Klara Gregorova</cp:lastModifiedBy>
  <cp:revision>58</cp:revision>
  <dcterms:created xsi:type="dcterms:W3CDTF">2021-05-12T09:04:20Z</dcterms:created>
  <dcterms:modified xsi:type="dcterms:W3CDTF">2021-10-04T15:00:44Z</dcterms:modified>
</cp:coreProperties>
</file>