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9" r:id="rId11"/>
    <p:sldId id="271" r:id="rId12"/>
    <p:sldId id="298" r:id="rId13"/>
    <p:sldId id="274" r:id="rId14"/>
    <p:sldId id="273" r:id="rId15"/>
    <p:sldId id="275" r:id="rId16"/>
    <p:sldId id="281" r:id="rId17"/>
    <p:sldId id="277" r:id="rId18"/>
    <p:sldId id="295" r:id="rId19"/>
    <p:sldId id="283" r:id="rId20"/>
    <p:sldId id="284" r:id="rId21"/>
    <p:sldId id="285" r:id="rId22"/>
    <p:sldId id="286" r:id="rId23"/>
    <p:sldId id="287" r:id="rId24"/>
    <p:sldId id="26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659AFF"/>
    <a:srgbClr val="9E7BFF"/>
    <a:srgbClr val="1574DB"/>
    <a:srgbClr val="CC00CC"/>
    <a:srgbClr val="999999"/>
    <a:srgbClr val="6698FF"/>
    <a:srgbClr val="868686"/>
    <a:srgbClr val="6699FF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17" autoAdjust="0"/>
    <p:restoredTop sz="94668"/>
  </p:normalViewPr>
  <p:slideViewPr>
    <p:cSldViewPr snapToGrid="0">
      <p:cViewPr varScale="1">
        <p:scale>
          <a:sx n="62" d="100"/>
          <a:sy n="62" d="100"/>
        </p:scale>
        <p:origin x="86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1ED0A-DEDE-7A47-8BDD-AF706FEA4DC8}" type="datetimeFigureOut">
              <a:rPr lang="de-DE" smtClean="0"/>
              <a:t>31.08.2021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E76F44-27F5-7D4D-8A28-77E80942361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2009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Ist das für unsere Eier auch relevant?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E76F44-27F5-7D4D-8A28-77E809423612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29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Verdoppeln wäre ja 50 Cent und nicht ein 1€ oder?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E76F44-27F5-7D4D-8A28-77E809423612}" type="slidenum">
              <a:rPr lang="de-DE" smtClean="0"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7626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A8700-2B39-416F-8F52-3E63D97ABD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968C7D-CC77-4EA4-80FD-CDF36D742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9853D5-2856-4062-8051-8BCBEF7B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6EA9E-0F9D-4D49-B347-E885767A5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82D53-1EE9-4CEF-AB3E-408759D27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077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E7673-E94A-411F-B046-CCDDC9BC7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A5DECF-FC4D-4266-AA8F-6173E3B8AA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B46BB5-55DC-4796-9D96-6A447EF0A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6640C9-0987-4E33-88FA-44AF1D318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AE2B4D-E5E2-4ABA-9E9A-32EFF4DA1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353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7B217F-2C65-467E-8B9D-A0EBDF9618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D0A00E-692D-428C-8B41-CC4DE039BA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D27C8-9DF7-4217-AADF-933F17086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A24047-C00C-4DF8-BF8B-011D6AA98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4FA53F-5C76-4DCD-A555-BF6904AE6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238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57B49-2E98-4A79-9D9B-5CC1270D3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91602B-3804-4831-B770-6B3F1E0739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D53905-5FA8-4C5D-BBAF-5369DCDB0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E9ECF-AD34-429E-83F6-A46F74F11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F44B45-1EED-4348-B4D9-70D0688B0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2309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58202-032D-4D79-BD49-315084B32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BE2EA-008D-414E-89C5-9F4F42623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A28B22-C65E-4687-B881-E6EC8DCE5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D3EB5A-A772-4985-896F-8A4B35613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0BC43-EB4C-4069-B400-E61CAED0A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512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923DB-F3C3-48F2-9DE0-103D625A9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5D17E-F2A3-48ED-85B2-0A60936F48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F7902B-4FCE-4615-A8ED-2862321227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6125CE-1CD3-42A4-8A2F-47138E9AE6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A0AFD7-A348-42A8-A687-64BC468BC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FABE9-7B82-4091-8AFC-4B0BC887A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7310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2FE55-DD86-4785-B25C-0D0665590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4C0EAB-F884-4515-B684-4868460D5F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0BBE4E-DC19-4315-AEF5-4F964557A7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E1CCAD-ECB5-40D1-9789-20916399E0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5B0B8F-6F4B-418A-9AD1-BDA253FF26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F85330-C611-4681-9C5C-C86893F35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28BE6D-8F41-45E8-B55D-1822613D7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2DC92B-B993-44A7-A502-52C0D7AE5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079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E1C40-5612-4ED3-BBCF-B9D6A5FFB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D8F796-F100-4E29-9C6B-6BA8A538F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79D767-8253-4958-96E1-B4287C7DC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EC1270-A077-4A94-ADFE-70B768963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97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A857C0-8680-4ECC-90D4-33B0007F1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04D364-23B2-486B-A9EF-F4BD731C0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52298A-19DD-4029-BF7B-97FE2DF1F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750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8F60B-64D8-4AB7-A3EC-C8D3D0F85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86CE8F-F8AE-4F69-AAC6-91BA8B64C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713F53-A923-4E31-8C62-2AC96FA73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3D0D4A-EF59-4FC7-B3AC-73B715872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C9EBC4-95F0-414A-81F0-6086FF8CD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57D4F-DA3A-44CE-BD7C-48CEC20CB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903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21D73-4536-4E67-89C8-2105D238F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D1E46E-76CB-4CC5-B3E7-78B458F64B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4FFC8E-03C8-4D48-82DA-B4C99E0F95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B3F8E3-E2EC-453D-ACCF-A0F763F06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B0A4CA-2105-497C-8FEB-7D30C3A1B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414A65-7B6A-4812-99F7-B782B8A87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687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99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B48C07-829B-4C2D-8362-1634D60B0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6A9747-7FAB-4FFA-994C-5227969C6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9DFF0-FEAD-4CDA-8002-5EF2A6D5EB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18DF8-D631-4345-8D5C-DE5D2164A97F}" type="datetimeFigureOut">
              <a:rPr lang="en-GB" smtClean="0"/>
              <a:t>31/08/2021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A7743D-BC6C-4E68-B4BE-09CC63D198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8685AA-C039-475D-AE47-16784B0B4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395F7-679F-417F-866A-53AD092651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543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659AFF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0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44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Willkommen zu unserem Gewinnspiel!</a:t>
            </a:r>
          </a:p>
          <a:p>
            <a:pPr marL="0" indent="0" algn="ctr">
              <a:buNone/>
            </a:pPr>
            <a:r>
              <a:rPr lang="de-DE" sz="44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Bitte lies dir die Anweisung genau durch.</a:t>
            </a:r>
            <a:endParaRPr lang="en-GB" sz="4400" b="1" dirty="0">
              <a:ln w="0"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59436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3702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picture containing logo&#10;&#10;Description automatically generated">
            <a:extLst>
              <a:ext uri="{FF2B5EF4-FFF2-40B4-BE49-F238E27FC236}">
                <a16:creationId xmlns:a16="http://schemas.microsoft.com/office/drawing/2014/main" id="{D494B139-DB50-4C69-AA68-33DE341BC2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814" y="2596920"/>
            <a:ext cx="2758584" cy="271576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5" y="477984"/>
            <a:ext cx="10709276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Wenn der Dino aus dem Ei kommt und die Münze aufrisst, gewinnst du nichts.</a:t>
            </a:r>
          </a:p>
          <a:p>
            <a:pPr>
              <a:spcAft>
                <a:spcPts val="6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Wenn der Dino aus dem Ei kommt und die Münze hochhält, dann gewinnst du 5 Cent.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0928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5" y="477984"/>
            <a:ext cx="10709276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Wenn der Dino aus dem Ei kommt und die Münze aufisst, gewinnst du nichts.</a:t>
            </a:r>
          </a:p>
          <a:p>
            <a:pPr>
              <a:spcAft>
                <a:spcPts val="6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Wenn der Dino aus dem Ei kommt und die Münze hochhält, dann gewinnst du 5 Cent.</a:t>
            </a:r>
          </a:p>
          <a:p>
            <a:pPr>
              <a:spcAft>
                <a:spcPts val="6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Und wenn du keins der Eier auswählst, verpasst du die Chance etwas zu gewinnen.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90226F1-91CB-410B-83BF-905508B4B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322908"/>
            <a:ext cx="11010900" cy="1349375"/>
          </a:xfrm>
          <a:effectLst/>
        </p:spPr>
        <p:txBody>
          <a:bodyPr>
            <a:normAutofit/>
          </a:bodyPr>
          <a:lstStyle/>
          <a:p>
            <a:pPr algn="ctr">
              <a:spcBef>
                <a:spcPts val="1000"/>
              </a:spcBef>
              <a:spcAft>
                <a:spcPts val="600"/>
              </a:spcAft>
            </a:pPr>
            <a:r>
              <a:rPr lang="de-DE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  <a:t>Zu langsam…</a:t>
            </a:r>
            <a:br>
              <a:rPr lang="de-DE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</a:br>
            <a:endParaRPr lang="en-GB" b="1" dirty="0">
              <a:ln w="0"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2337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90226F1-91CB-410B-83BF-905508B4B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4322908"/>
            <a:ext cx="11010900" cy="1349375"/>
          </a:xfrm>
          <a:effectLst/>
        </p:spPr>
        <p:txBody>
          <a:bodyPr>
            <a:normAutofit/>
          </a:bodyPr>
          <a:lstStyle/>
          <a:p>
            <a:pPr algn="ctr">
              <a:spcBef>
                <a:spcPts val="1000"/>
              </a:spcBef>
              <a:spcAft>
                <a:spcPts val="600"/>
              </a:spcAft>
            </a:pPr>
            <a:br>
              <a:rPr lang="de-DE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latin typeface="+mn-lt"/>
                <a:ea typeface="+mn-ea"/>
                <a:cs typeface="+mn-cs"/>
              </a:rPr>
            </a:br>
            <a:endParaRPr lang="en-GB" b="1" dirty="0">
              <a:ln w="0"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4950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4" y="477984"/>
            <a:ext cx="11442701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 stehen immer zwei Eier zur Auswahl: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Welches willst du auswählen?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A4A8272-5517-4DA7-B6E6-43471E0F6FF8}"/>
              </a:ext>
            </a:extLst>
          </p:cNvPr>
          <p:cNvGrpSpPr/>
          <p:nvPr/>
        </p:nvGrpSpPr>
        <p:grpSpPr>
          <a:xfrm>
            <a:off x="2649770" y="3244426"/>
            <a:ext cx="6892460" cy="2715768"/>
            <a:chOff x="2649770" y="3244426"/>
            <a:chExt cx="6892460" cy="2715768"/>
          </a:xfrm>
        </p:grpSpPr>
        <p:pic>
          <p:nvPicPr>
            <p:cNvPr id="11" name="Picture 10" descr="A picture containing shape&#10;&#10;Description automatically generated">
              <a:extLst>
                <a:ext uri="{FF2B5EF4-FFF2-40B4-BE49-F238E27FC236}">
                  <a16:creationId xmlns:a16="http://schemas.microsoft.com/office/drawing/2014/main" id="{135F3CE7-825B-4D0F-9FA2-EDB798F841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9770" y="3244426"/>
              <a:ext cx="2758584" cy="2715768"/>
            </a:xfrm>
            <a:prstGeom prst="rect">
              <a:avLst/>
            </a:prstGeom>
          </p:spPr>
        </p:pic>
        <p:pic>
          <p:nvPicPr>
            <p:cNvPr id="12" name="Picture 11" descr="A picture containing chart&#10;&#10;Description automatically generated">
              <a:extLst>
                <a:ext uri="{FF2B5EF4-FFF2-40B4-BE49-F238E27FC236}">
                  <a16:creationId xmlns:a16="http://schemas.microsoft.com/office/drawing/2014/main" id="{D465F57A-7BE1-486C-AA02-44432C3548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3646" y="3244426"/>
              <a:ext cx="2758584" cy="2715768"/>
            </a:xfrm>
            <a:prstGeom prst="rect">
              <a:avLst/>
            </a:prstGeom>
          </p:spPr>
        </p:pic>
      </p:grp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453388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4" y="477984"/>
            <a:ext cx="11442701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 stehen immer zwei Eier zur Auswahl: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Welches willst du auswählen?</a:t>
            </a:r>
          </a:p>
          <a:p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 gibt viele verschiedene Eier, alle mit unterschiedlichen Farben.</a:t>
            </a:r>
          </a:p>
          <a:p>
            <a:pPr>
              <a:spcAft>
                <a:spcPts val="18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Manche Eier haben eine größere Chance für einen Gewinn und andere eine kleinere Chance für einen Gewinn.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6" name="Picture 5" descr="Icon&#10;&#10;Description automatically generated with low confidence">
            <a:extLst>
              <a:ext uri="{FF2B5EF4-FFF2-40B4-BE49-F238E27FC236}">
                <a16:creationId xmlns:a16="http://schemas.microsoft.com/office/drawing/2014/main" id="{DC7A0994-7311-4165-9FC1-F3E880784A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6844" y="4499846"/>
            <a:ext cx="1430377" cy="1408176"/>
          </a:xfrm>
          <a:prstGeom prst="rect">
            <a:avLst/>
          </a:prstGeom>
        </p:spPr>
      </p:pic>
      <p:pic>
        <p:nvPicPr>
          <p:cNvPr id="10" name="Picture 9" descr="A picture containing chart&#10;&#10;Description automatically generated">
            <a:extLst>
              <a:ext uri="{FF2B5EF4-FFF2-40B4-BE49-F238E27FC236}">
                <a16:creationId xmlns:a16="http://schemas.microsoft.com/office/drawing/2014/main" id="{4EF65769-B34B-4E0A-AE9B-823769B505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746" y="4499846"/>
            <a:ext cx="1430377" cy="1408176"/>
          </a:xfrm>
          <a:prstGeom prst="rect">
            <a:avLst/>
          </a:prstGeom>
        </p:spPr>
      </p:pic>
      <p:pic>
        <p:nvPicPr>
          <p:cNvPr id="14" name="Picture 13" descr="Shape, circle&#10;&#10;Description automatically generated">
            <a:extLst>
              <a:ext uri="{FF2B5EF4-FFF2-40B4-BE49-F238E27FC236}">
                <a16:creationId xmlns:a16="http://schemas.microsoft.com/office/drawing/2014/main" id="{7D3CA86E-35DB-4AD8-A352-E176C2F4227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0648" y="4499846"/>
            <a:ext cx="1430377" cy="1408176"/>
          </a:xfrm>
          <a:prstGeom prst="rect">
            <a:avLst/>
          </a:prstGeom>
        </p:spPr>
      </p:pic>
      <p:pic>
        <p:nvPicPr>
          <p:cNvPr id="18" name="Picture 17" descr="Shape, circle&#10;&#10;Description automatically generated">
            <a:extLst>
              <a:ext uri="{FF2B5EF4-FFF2-40B4-BE49-F238E27FC236}">
                <a16:creationId xmlns:a16="http://schemas.microsoft.com/office/drawing/2014/main" id="{D416C114-984F-4BFF-B68B-CCF5B568F82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7550" y="4499846"/>
            <a:ext cx="1430377" cy="1408176"/>
          </a:xfrm>
          <a:prstGeom prst="rect">
            <a:avLst/>
          </a:prstGeom>
        </p:spPr>
      </p:pic>
      <p:pic>
        <p:nvPicPr>
          <p:cNvPr id="22" name="Picture 21" descr="Shape&#10;&#10;Description automatically generated">
            <a:extLst>
              <a:ext uri="{FF2B5EF4-FFF2-40B4-BE49-F238E27FC236}">
                <a16:creationId xmlns:a16="http://schemas.microsoft.com/office/drawing/2014/main" id="{58BA5592-D61F-4CD9-8819-4846C04E4A6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885" y="3164933"/>
            <a:ext cx="1430377" cy="1408176"/>
          </a:xfrm>
          <a:prstGeom prst="rect">
            <a:avLst/>
          </a:prstGeom>
        </p:spPr>
      </p:pic>
      <p:pic>
        <p:nvPicPr>
          <p:cNvPr id="26" name="Picture 25" descr="Shape&#10;&#10;Description automatically generated with medium confidence">
            <a:extLst>
              <a:ext uri="{FF2B5EF4-FFF2-40B4-BE49-F238E27FC236}">
                <a16:creationId xmlns:a16="http://schemas.microsoft.com/office/drawing/2014/main" id="{511BD4C4-FC94-4E9E-B412-E950BE75CAC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8429" y="3164933"/>
            <a:ext cx="1430377" cy="1408176"/>
          </a:xfrm>
          <a:prstGeom prst="rect">
            <a:avLst/>
          </a:prstGeom>
        </p:spPr>
      </p:pic>
      <p:pic>
        <p:nvPicPr>
          <p:cNvPr id="28" name="Picture 27" descr="A picture containing icon&#10;&#10;Description automatically generated">
            <a:extLst>
              <a:ext uri="{FF2B5EF4-FFF2-40B4-BE49-F238E27FC236}">
                <a16:creationId xmlns:a16="http://schemas.microsoft.com/office/drawing/2014/main" id="{E3A687F2-6060-4E8A-BEC4-BB752668B8A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0973" y="3164933"/>
            <a:ext cx="1430377" cy="1408176"/>
          </a:xfrm>
          <a:prstGeom prst="rect">
            <a:avLst/>
          </a:prstGeom>
        </p:spPr>
      </p:pic>
      <p:pic>
        <p:nvPicPr>
          <p:cNvPr id="30" name="Picture 29" descr="Icon&#10;&#10;Description automatically generated">
            <a:extLst>
              <a:ext uri="{FF2B5EF4-FFF2-40B4-BE49-F238E27FC236}">
                <a16:creationId xmlns:a16="http://schemas.microsoft.com/office/drawing/2014/main" id="{2A283B82-D219-4398-95A2-76E47FE481F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517" y="3164933"/>
            <a:ext cx="1430377" cy="1408176"/>
          </a:xfrm>
          <a:prstGeom prst="rect">
            <a:avLst/>
          </a:prstGeom>
        </p:spPr>
      </p:pic>
      <p:pic>
        <p:nvPicPr>
          <p:cNvPr id="34" name="Picture 33" descr="Chart&#10;&#10;Description automatically generated">
            <a:extLst>
              <a:ext uri="{FF2B5EF4-FFF2-40B4-BE49-F238E27FC236}">
                <a16:creationId xmlns:a16="http://schemas.microsoft.com/office/drawing/2014/main" id="{689CA3D0-7CE5-421B-8F3B-3A3A98C362E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061" y="3164933"/>
            <a:ext cx="1430377" cy="1408176"/>
          </a:xfrm>
          <a:prstGeom prst="rect">
            <a:avLst/>
          </a:prstGeom>
        </p:spPr>
      </p:pic>
      <p:pic>
        <p:nvPicPr>
          <p:cNvPr id="38" name="Picture 37" descr="A picture containing pie chart&#10;&#10;Description automatically generated">
            <a:extLst>
              <a:ext uri="{FF2B5EF4-FFF2-40B4-BE49-F238E27FC236}">
                <a16:creationId xmlns:a16="http://schemas.microsoft.com/office/drawing/2014/main" id="{1D05E2A0-906E-4728-93C2-4AB1C46D807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605" y="3164933"/>
            <a:ext cx="1430377" cy="1408176"/>
          </a:xfrm>
          <a:prstGeom prst="rect">
            <a:avLst/>
          </a:prstGeom>
        </p:spPr>
      </p:pic>
      <p:pic>
        <p:nvPicPr>
          <p:cNvPr id="41" name="Picture 40" descr="Chart&#10;&#10;Description automatically generated with low confidence">
            <a:extLst>
              <a:ext uri="{FF2B5EF4-FFF2-40B4-BE49-F238E27FC236}">
                <a16:creationId xmlns:a16="http://schemas.microsoft.com/office/drawing/2014/main" id="{44494E16-2AFE-4EA1-8909-2771564F931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942" y="4499846"/>
            <a:ext cx="1430377" cy="1408176"/>
          </a:xfrm>
          <a:prstGeom prst="rect">
            <a:avLst/>
          </a:prstGeom>
        </p:spPr>
      </p:pic>
      <p:pic>
        <p:nvPicPr>
          <p:cNvPr id="43" name="Picture 42" descr="Chart, icon&#10;&#10;Description automatically generated">
            <a:extLst>
              <a:ext uri="{FF2B5EF4-FFF2-40B4-BE49-F238E27FC236}">
                <a16:creationId xmlns:a16="http://schemas.microsoft.com/office/drawing/2014/main" id="{F7225F32-FE93-4F11-9E60-F0B80A18AA5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149" y="3164933"/>
            <a:ext cx="1430377" cy="1408176"/>
          </a:xfrm>
          <a:prstGeom prst="rect">
            <a:avLst/>
          </a:prstGeom>
        </p:spPr>
      </p:pic>
      <p:pic>
        <p:nvPicPr>
          <p:cNvPr id="45" name="Picture 44" descr="A picture containing circle&#10;&#10;Description automatically generated">
            <a:extLst>
              <a:ext uri="{FF2B5EF4-FFF2-40B4-BE49-F238E27FC236}">
                <a16:creationId xmlns:a16="http://schemas.microsoft.com/office/drawing/2014/main" id="{63302872-7E5B-4D9E-B9FB-AB76D0420B7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042" y="4499846"/>
            <a:ext cx="1430377" cy="1408176"/>
          </a:xfrm>
          <a:prstGeom prst="rect">
            <a:avLst/>
          </a:prstGeom>
        </p:spPr>
      </p:pic>
      <p:pic>
        <p:nvPicPr>
          <p:cNvPr id="47" name="Picture 46" descr="Circle&#10;&#10;Description automatically generated with low confidence">
            <a:extLst>
              <a:ext uri="{FF2B5EF4-FFF2-40B4-BE49-F238E27FC236}">
                <a16:creationId xmlns:a16="http://schemas.microsoft.com/office/drawing/2014/main" id="{16491A65-828E-40BA-BBF7-62047CCE8A01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452" y="4499846"/>
            <a:ext cx="1430377" cy="1408176"/>
          </a:xfrm>
          <a:prstGeom prst="rect">
            <a:avLst/>
          </a:prstGeom>
        </p:spPr>
      </p:pic>
      <p:pic>
        <p:nvPicPr>
          <p:cNvPr id="49" name="Picture 48" descr="Shape&#10;&#10;Description automatically generated">
            <a:extLst>
              <a:ext uri="{FF2B5EF4-FFF2-40B4-BE49-F238E27FC236}">
                <a16:creationId xmlns:a16="http://schemas.microsoft.com/office/drawing/2014/main" id="{F9088C05-8013-4330-B592-C737F471AD2C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1" y="3164933"/>
            <a:ext cx="1430377" cy="1408176"/>
          </a:xfrm>
          <a:prstGeom prst="rect">
            <a:avLst/>
          </a:prstGeom>
        </p:spPr>
      </p:pic>
      <p:pic>
        <p:nvPicPr>
          <p:cNvPr id="51" name="Picture 50" descr="A picture containing shape&#10;&#10;Description automatically generated">
            <a:extLst>
              <a:ext uri="{FF2B5EF4-FFF2-40B4-BE49-F238E27FC236}">
                <a16:creationId xmlns:a16="http://schemas.microsoft.com/office/drawing/2014/main" id="{EDA59B54-2DDD-473F-B4FB-86566D92606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3691" y="3164933"/>
            <a:ext cx="1430377" cy="1408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494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4" y="180035"/>
            <a:ext cx="11442701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Dieses Ei hat zum Beispiel eine Chance von 70%, dass ein glücklicher Dino rausguckt und 30% Chance, dass ein trauriger Dino rausguckt.</a:t>
            </a:r>
          </a:p>
          <a:p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 wird also durchschnittlich in 7 von 10 Fällen der glückliche Dino mit einer Münze rausgucken und in 3 von 10 Fällen ein trauriger Dino ohne Münze rausgucken.</a:t>
            </a:r>
          </a:p>
          <a:p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Die Chance bleibt während der gesamten Spiele über für dieses Ei gleich.</a:t>
            </a:r>
          </a:p>
        </p:txBody>
      </p:sp>
      <p:pic>
        <p:nvPicPr>
          <p:cNvPr id="8" name="Picture 7" descr="A picture containing shape&#10;&#10;Description automatically generated">
            <a:extLst>
              <a:ext uri="{FF2B5EF4-FFF2-40B4-BE49-F238E27FC236}">
                <a16:creationId xmlns:a16="http://schemas.microsoft.com/office/drawing/2014/main" id="{923D726F-375C-48E4-A6D3-CC4DEF517B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365" y="3306071"/>
            <a:ext cx="2758584" cy="2715768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7053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7078" y="914398"/>
            <a:ext cx="10613985" cy="444536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de-DE" sz="32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Gut! Jetzt kannst du auf der nächsten Seite weitermachen.</a:t>
            </a:r>
            <a:endParaRPr lang="en-GB" sz="32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C7FAD493-4545-4AC4-8117-8E7B546735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365" y="2776429"/>
            <a:ext cx="2758584" cy="2715768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39692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477984"/>
            <a:ext cx="10893425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3200" b="1" dirty="0">
              <a:ln w="0">
                <a:solidFill>
                  <a:schemeClr val="bg1">
                    <a:lumMod val="95000"/>
                  </a:schemeClr>
                </a:solidFill>
              </a:ln>
              <a:solidFill>
                <a:srgbClr val="6699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>
              <a:spcAft>
                <a:spcPts val="12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 sollst durch Versuch und Irrtum herausfinden, welche Eier häufiger zu einem Gewinn führen.</a:t>
            </a:r>
          </a:p>
          <a:p>
            <a:pPr>
              <a:spcAft>
                <a:spcPts val="12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Dein Ziel ist es, so viel Geld wie möglich zu gewinnen, denn dieses bekommst du tatsächlich ausgezahlt.</a:t>
            </a:r>
          </a:p>
          <a:p>
            <a:pPr>
              <a:spcAft>
                <a:spcPts val="12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Zunächst machen wir jetzt ein Übungsspiel…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7345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F68A5C39-9AEB-410D-85EE-EDC03B59682F}"/>
              </a:ext>
            </a:extLst>
          </p:cNvPr>
          <p:cNvGrpSpPr/>
          <p:nvPr/>
        </p:nvGrpSpPr>
        <p:grpSpPr>
          <a:xfrm>
            <a:off x="2649770" y="3244426"/>
            <a:ext cx="6892460" cy="2715768"/>
            <a:chOff x="2649770" y="3244426"/>
            <a:chExt cx="6892460" cy="2715768"/>
          </a:xfrm>
        </p:grpSpPr>
        <p:pic>
          <p:nvPicPr>
            <p:cNvPr id="10" name="Picture 9" descr="A picture containing shape&#10;&#10;Description automatically generated">
              <a:extLst>
                <a:ext uri="{FF2B5EF4-FFF2-40B4-BE49-F238E27FC236}">
                  <a16:creationId xmlns:a16="http://schemas.microsoft.com/office/drawing/2014/main" id="{CC88DCE1-EFA7-4828-A511-10461CF995E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9770" y="3244426"/>
              <a:ext cx="2758584" cy="2715768"/>
            </a:xfrm>
            <a:prstGeom prst="rect">
              <a:avLst/>
            </a:prstGeom>
          </p:spPr>
        </p:pic>
        <p:pic>
          <p:nvPicPr>
            <p:cNvPr id="11" name="Picture 10" descr="A picture containing chart&#10;&#10;Description automatically generated">
              <a:extLst>
                <a:ext uri="{FF2B5EF4-FFF2-40B4-BE49-F238E27FC236}">
                  <a16:creationId xmlns:a16="http://schemas.microsoft.com/office/drawing/2014/main" id="{1272A380-5B54-4549-917C-80469EABE1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3646" y="3244426"/>
              <a:ext cx="2758584" cy="2715768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495" y="1185953"/>
            <a:ext cx="11449010" cy="256615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 spielst jetzt ein zweites echtes Spiel mit </a:t>
            </a:r>
            <a:r>
              <a:rPr lang="de-DE" sz="32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den Eiern.</a:t>
            </a:r>
          </a:p>
          <a:p>
            <a:pPr marL="0" indent="0" algn="ctr">
              <a:buNone/>
            </a:pPr>
            <a:endParaRPr lang="de-DE" sz="3200" b="1" dirty="0">
              <a:ln w="0">
                <a:noFill/>
              </a:ln>
              <a:solidFill>
                <a:srgbClr val="CC99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0" indent="0" algn="ctr">
              <a:buNone/>
            </a:pPr>
            <a:br>
              <a:rPr lang="de-DE" sz="3200" b="1" dirty="0">
                <a:ln w="0">
                  <a:noFill/>
                </a:ln>
                <a:solidFill>
                  <a:srgbClr val="659A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br>
              <a:rPr lang="de-DE" sz="3200" b="1" dirty="0">
                <a:ln w="0">
                  <a:noFill/>
                </a:ln>
                <a:solidFill>
                  <a:srgbClr val="659A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de-DE" sz="3200" b="1" dirty="0">
              <a:ln w="0">
                <a:noFill/>
              </a:ln>
              <a:solidFill>
                <a:srgbClr val="659A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Leertaste, um zu starten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96232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331089"/>
            <a:ext cx="10579261" cy="43411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 spielst jetzt dein letztes echtes Spiel mit den </a:t>
            </a:r>
            <a:r>
              <a:rPr lang="de-DE" sz="32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Eiern</a:t>
            </a: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aber diese Mal wird das Spiel etwas anders aussehen.</a:t>
            </a:r>
          </a:p>
          <a:p>
            <a:pPr>
              <a:spcAft>
                <a:spcPts val="12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Die Ergebnisse der Eier </a:t>
            </a:r>
            <a:r>
              <a:rPr lang="de-DE" sz="32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werden nicht gezeigt.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697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299" y="469900"/>
            <a:ext cx="11699875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 wirst  folgende Spiele spielen:</a:t>
            </a:r>
          </a:p>
          <a:p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2 Spiele mit einer Entscheidungsaufgabe</a:t>
            </a:r>
          </a:p>
          <a:p>
            <a:pPr>
              <a:spcAft>
                <a:spcPts val="1800"/>
              </a:spcAft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 Gewinnspiel, in dem dein Glück zählt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Dieses sind echte Spiele. Daher wird dir alles, was du während der Spiele gewinnst, am Ende ausgezahlt!</a:t>
            </a:r>
          </a:p>
          <a:p>
            <a:pPr marL="0" indent="0">
              <a:spcAft>
                <a:spcPts val="1800"/>
              </a:spcAft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Zusätzlich werden wir dich immer mal wieder bitten, einige Fragen über deine </a:t>
            </a: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Stimmung und Gefühle</a:t>
            </a:r>
            <a:r>
              <a:rPr lang="de-DE" sz="3600" b="1" dirty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de-DE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zu beantworten.</a:t>
            </a:r>
            <a:endParaRPr lang="en-GB" sz="3600" b="1" dirty="0">
              <a:ln w="0"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59436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20874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331089"/>
            <a:ext cx="10776030" cy="43411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Auch wenn die Ergebnisse nicht gezeigt werden, wird das Geld trotzdem noch (wie vorher) aufgrund deiner Auswahl der Eier bestimmt und am Ende des gesamten Spiels gezeigt.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14971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331089"/>
            <a:ext cx="10776030" cy="43411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Aufgepasst: </a:t>
            </a: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dieses Mal werden die Eier die gleichen sein, die du in den vorherigen Spielen schon kennengelernt hast!</a:t>
            </a:r>
          </a:p>
          <a:p>
            <a:pPr>
              <a:spcAft>
                <a:spcPts val="12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Daher kannst du bei der Auswahl zwischen zwei Eiern auf </a:t>
            </a:r>
            <a:r>
              <a:rPr lang="de-DE" sz="32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deine Erfahrungen aus den vorherigen Spielen zurückgreifen</a:t>
            </a: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um das bessere Ei zu wählen!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56789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331089"/>
            <a:ext cx="10776030" cy="434119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Da dieses Spiel besonders wichtig ist, werden wir deine Gewinne und Verluste verdoppeln:</a:t>
            </a:r>
          </a:p>
          <a:p>
            <a:pPr marL="0" indent="0">
              <a:spcBef>
                <a:spcPts val="0"/>
              </a:spcBef>
              <a:buNone/>
            </a:pPr>
            <a:endParaRPr lang="de-DE" sz="3200" b="1" dirty="0">
              <a:ln w="0"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0" indent="0" algn="ctr">
              <a:spcAft>
                <a:spcPts val="600"/>
              </a:spcAft>
              <a:buNone/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 gewinnst also 10Cent für jeden glücklichen Dino</a:t>
            </a:r>
          </a:p>
          <a:p>
            <a:pPr marL="0" indent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und verlierst 10Cent für jeden traurigen Dino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87890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" y="3209081"/>
            <a:ext cx="1219200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44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Letztes Entscheide-Dich Spiel</a:t>
            </a:r>
            <a:endParaRPr lang="en-GB" sz="44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252005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B7EEB-4F26-44E0-8391-58741C2D5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550" y="2754312"/>
            <a:ext cx="11010900" cy="1349375"/>
          </a:xfrm>
          <a:effectLst/>
        </p:spPr>
        <p:txBody>
          <a:bodyPr>
            <a:normAutofit/>
          </a:bodyPr>
          <a:lstStyle/>
          <a:p>
            <a:pPr algn="ctr">
              <a:spcBef>
                <a:spcPts val="1000"/>
              </a:spcBef>
              <a:spcAft>
                <a:spcPts val="600"/>
              </a:spcAft>
            </a:pPr>
            <a:r>
              <a:rPr lang="de-DE" sz="60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/>
                <a:latin typeface="+mn-lt"/>
                <a:ea typeface="+mn-ea"/>
                <a:cs typeface="+mn-cs"/>
              </a:rPr>
              <a:t>Zu langsam…</a:t>
            </a:r>
            <a:endParaRPr lang="en-GB" sz="6000" b="1" dirty="0">
              <a:ln w="0"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1694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299" y="469900"/>
            <a:ext cx="11442701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de-DE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Während der Spiele werden wir dich gelegentlich fragen, wie du dich fühlst.</a:t>
            </a:r>
          </a:p>
          <a:p>
            <a:pPr>
              <a:spcAft>
                <a:spcPts val="1800"/>
              </a:spcAft>
            </a:pPr>
            <a:r>
              <a:rPr lang="de-DE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Um diese Frage zu beantworten, musst du den Schieber nach rechts oder nach links bewegen, um anzugeben, wie du dich in diesem Moment fühlst.</a:t>
            </a:r>
            <a:endParaRPr lang="en-GB" sz="3600" b="1" dirty="0">
              <a:ln w="0"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59436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8" name="Picture 7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83753B5E-798B-447D-9E23-6D896BFC4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837" y="3274776"/>
            <a:ext cx="9833051" cy="238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665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299" y="469900"/>
            <a:ext cx="11442701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de-DE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Wenn du dich sehr gut fühlst, dann bewege den Schieber nach ganz rechts.</a:t>
            </a:r>
          </a:p>
          <a:p>
            <a:pPr>
              <a:spcAft>
                <a:spcPts val="1800"/>
              </a:spcAft>
            </a:pPr>
            <a:r>
              <a:rPr lang="en-GB" sz="3600" b="1" dirty="0" err="1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Wenn</a:t>
            </a:r>
            <a:r>
              <a:rPr lang="en-GB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du dich </a:t>
            </a:r>
            <a:r>
              <a:rPr lang="en-GB" sz="3600" b="1" dirty="0" err="1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sehr</a:t>
            </a:r>
            <a:r>
              <a:rPr lang="en-GB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GB" sz="3600" b="1" dirty="0" err="1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schlecht</a:t>
            </a:r>
            <a:r>
              <a:rPr lang="en-GB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GB" sz="3600" b="1" dirty="0" err="1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fühlst</a:t>
            </a:r>
            <a:r>
              <a:rPr lang="en-GB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, </a:t>
            </a:r>
            <a:r>
              <a:rPr lang="en-GB" sz="3600" b="1" dirty="0" err="1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dann</a:t>
            </a:r>
            <a:r>
              <a:rPr lang="en-GB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GB" sz="3600" b="1" dirty="0" err="1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bewege</a:t>
            </a:r>
            <a:r>
              <a:rPr lang="en-GB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den </a:t>
            </a:r>
            <a:r>
              <a:rPr lang="en-GB" sz="3600" b="1" dirty="0" err="1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Schieber</a:t>
            </a:r>
            <a:r>
              <a:rPr lang="en-GB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GB" sz="3600" b="1" dirty="0" err="1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nach</a:t>
            </a:r>
            <a:r>
              <a:rPr lang="en-GB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</a:t>
            </a:r>
            <a:r>
              <a:rPr lang="en-GB" sz="3600" b="1" dirty="0" err="1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ganz</a:t>
            </a:r>
            <a:r>
              <a:rPr lang="en-GB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links.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59436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6" name="Picture 5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47BD8BFE-4A67-45D7-94C1-76FFBC696C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837" y="3274776"/>
            <a:ext cx="9833051" cy="238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551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299" y="469900"/>
            <a:ext cx="11442701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de-DE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Wenn deine Stimmung zwischen den zwei Extremen liegt, dann wähle die Position, die am besten dazu passt, wie du dich gerade fühlst.</a:t>
            </a:r>
          </a:p>
          <a:p>
            <a:pPr>
              <a:spcAft>
                <a:spcPts val="1800"/>
              </a:spcAft>
            </a:pPr>
            <a:r>
              <a:rPr lang="de-DE" sz="36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Benutze die Maus, um den Schieber zu bewegen und drücke auf Weiter, um die Option zu bestätigen.</a:t>
            </a:r>
            <a:endParaRPr lang="en-GB" sz="3600" b="1" dirty="0">
              <a:ln w="0">
                <a:noFill/>
              </a:ln>
              <a:solidFill>
                <a:schemeClr val="accent4">
                  <a:lumMod val="40000"/>
                  <a:lumOff val="6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59436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6" name="Picture 5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61D50B46-81A2-4009-AAE5-431B77947C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837" y="3274776"/>
            <a:ext cx="9833051" cy="2389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0029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2497908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Pfeiltaste,</a:t>
            </a:r>
            <a:b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um zum ersten Mal anzugeben, </a:t>
            </a:r>
            <a:b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wie du dich gerade fühlst.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0190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4" y="477984"/>
            <a:ext cx="11442701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indent="0">
              <a:spcAft>
                <a:spcPts val="1800"/>
              </a:spcAft>
              <a:buNone/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 wirst jetzt das erste Mal das Entscheide-Dich Spiel spielen!</a:t>
            </a:r>
          </a:p>
          <a:p>
            <a:pPr>
              <a:spcAft>
                <a:spcPts val="18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Bei jedem Durchgang wirst du 2 Eier sehen.</a:t>
            </a:r>
          </a:p>
          <a:p>
            <a:pPr>
              <a:spcAft>
                <a:spcPts val="18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Deine Aufgabe ist es herauszufinden, welches Ei sich am meisten lohnt auszuwählen, um so viel Geld wie möglich zu gewinnen!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F3809BB-58FB-4DBC-9ED0-F788EE5CAAE3}"/>
              </a:ext>
            </a:extLst>
          </p:cNvPr>
          <p:cNvGrpSpPr/>
          <p:nvPr/>
        </p:nvGrpSpPr>
        <p:grpSpPr>
          <a:xfrm>
            <a:off x="2649770" y="3244426"/>
            <a:ext cx="6892460" cy="2715768"/>
            <a:chOff x="2649770" y="3244426"/>
            <a:chExt cx="6892460" cy="2715768"/>
          </a:xfrm>
        </p:grpSpPr>
        <p:pic>
          <p:nvPicPr>
            <p:cNvPr id="7" name="Picture 6" descr="A picture containing shape&#10;&#10;Description automatically generated">
              <a:extLst>
                <a:ext uri="{FF2B5EF4-FFF2-40B4-BE49-F238E27FC236}">
                  <a16:creationId xmlns:a16="http://schemas.microsoft.com/office/drawing/2014/main" id="{AC8FFD23-98B7-4FBB-8BD2-5B6AB7FB58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9770" y="3244426"/>
              <a:ext cx="2758584" cy="2715768"/>
            </a:xfrm>
            <a:prstGeom prst="rect">
              <a:avLst/>
            </a:prstGeom>
          </p:spPr>
        </p:pic>
        <p:pic>
          <p:nvPicPr>
            <p:cNvPr id="8" name="Picture 7" descr="A picture containing chart&#10;&#10;Description automatically generated">
              <a:extLst>
                <a:ext uri="{FF2B5EF4-FFF2-40B4-BE49-F238E27FC236}">
                  <a16:creationId xmlns:a16="http://schemas.microsoft.com/office/drawing/2014/main" id="{8F48EBE9-EDB3-4085-AD27-1635E930160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3646" y="3244426"/>
              <a:ext cx="2758584" cy="271576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17596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857F30F6-929C-4BF7-806F-F6DCF31245E8}"/>
              </a:ext>
            </a:extLst>
          </p:cNvPr>
          <p:cNvGrpSpPr/>
          <p:nvPr/>
        </p:nvGrpSpPr>
        <p:grpSpPr>
          <a:xfrm>
            <a:off x="2649770" y="3244426"/>
            <a:ext cx="6892460" cy="2715768"/>
            <a:chOff x="2649770" y="3244426"/>
            <a:chExt cx="6892460" cy="2715768"/>
          </a:xfrm>
        </p:grpSpPr>
        <p:pic>
          <p:nvPicPr>
            <p:cNvPr id="8" name="Picture 7" descr="A picture containing shape&#10;&#10;Description automatically generated">
              <a:extLst>
                <a:ext uri="{FF2B5EF4-FFF2-40B4-BE49-F238E27FC236}">
                  <a16:creationId xmlns:a16="http://schemas.microsoft.com/office/drawing/2014/main" id="{3C79C9F1-FA5D-4EAE-83CB-A73FC3AAE54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49770" y="3244426"/>
              <a:ext cx="2758584" cy="2715768"/>
            </a:xfrm>
            <a:prstGeom prst="rect">
              <a:avLst/>
            </a:prstGeom>
          </p:spPr>
        </p:pic>
        <p:pic>
          <p:nvPicPr>
            <p:cNvPr id="10" name="Picture 9" descr="A picture containing chart&#10;&#10;Description automatically generated">
              <a:extLst>
                <a:ext uri="{FF2B5EF4-FFF2-40B4-BE49-F238E27FC236}">
                  <a16:creationId xmlns:a16="http://schemas.microsoft.com/office/drawing/2014/main" id="{75C66136-EFBD-4A8A-957A-47FFD6BBA6A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3646" y="3244426"/>
              <a:ext cx="2758584" cy="2715768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4" y="477984"/>
            <a:ext cx="11442701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Um eins der Eier auszuwählen, drücke die </a:t>
            </a:r>
            <a:br>
              <a:rPr lang="de-DE" sz="3200" b="1" dirty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rgbClr val="6699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de-DE" sz="32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linke oder die rechte Pfeiltaste. </a:t>
            </a:r>
          </a:p>
          <a:p>
            <a:pPr>
              <a:spcAft>
                <a:spcPts val="18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Du hast 3 Sekunden Zeit, um deine Auswahl zu treffen.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3978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256AE5ED-3D03-4615-A5E1-334686B44A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812" y="2596921"/>
            <a:ext cx="2758584" cy="271576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F65B-90D0-4E26-BBAD-FF047AF5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125" y="477984"/>
            <a:ext cx="10709276" cy="519429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de-DE" sz="3200" b="1" dirty="0">
                <a:ln w="0">
                  <a:noFill/>
                </a:ln>
                <a:solidFill>
                  <a:schemeClr val="accent4">
                    <a:lumMod val="40000"/>
                    <a:lumOff val="6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Wenn der Dino aus dem Ei kommt und die Münze aufrisst, gewinnst du nichts.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80450F-461A-4028-84B1-ED2ECFC76EB2}"/>
              </a:ext>
            </a:extLst>
          </p:cNvPr>
          <p:cNvSpPr txBox="1">
            <a:spLocks/>
          </p:cNvSpPr>
          <p:nvPr/>
        </p:nvSpPr>
        <p:spPr>
          <a:xfrm>
            <a:off x="114300" y="6134100"/>
            <a:ext cx="11944350" cy="207645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e-DE" sz="3600" b="1" dirty="0">
                <a:ln w="0">
                  <a:noFill/>
                </a:ln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Drücke die rechte oder linke Pfeiltaste, um durchzuklicken</a:t>
            </a:r>
            <a:endParaRPr lang="en-GB" sz="3600" b="1" dirty="0">
              <a:ln w="0">
                <a:noFill/>
              </a:ln>
              <a:solidFill>
                <a:schemeClr val="accent6">
                  <a:lumMod val="20000"/>
                  <a:lumOff val="8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3155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916</Words>
  <Application>Microsoft Office PowerPoint</Application>
  <PresentationFormat>Widescreen</PresentationFormat>
  <Paragraphs>79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Zu langsam… 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Zu langsam…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btQHF4b3VW@goetheuniversitaet.onmicrosoft.com</dc:creator>
  <cp:lastModifiedBy>Klara Gregorova</cp:lastModifiedBy>
  <cp:revision>56</cp:revision>
  <dcterms:created xsi:type="dcterms:W3CDTF">2021-05-12T09:04:20Z</dcterms:created>
  <dcterms:modified xsi:type="dcterms:W3CDTF">2021-08-31T16:23:16Z</dcterms:modified>
</cp:coreProperties>
</file>