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86" r:id="rId2"/>
    <p:sldId id="284" r:id="rId3"/>
    <p:sldId id="287" r:id="rId4"/>
    <p:sldId id="289" r:id="rId5"/>
    <p:sldId id="288" r:id="rId6"/>
    <p:sldId id="290" r:id="rId7"/>
    <p:sldId id="291" r:id="rId8"/>
    <p:sldId id="327" r:id="rId9"/>
    <p:sldId id="292" r:id="rId10"/>
    <p:sldId id="294" r:id="rId11"/>
    <p:sldId id="296" r:id="rId12"/>
    <p:sldId id="304" r:id="rId13"/>
    <p:sldId id="305" r:id="rId14"/>
    <p:sldId id="295" r:id="rId15"/>
    <p:sldId id="297" r:id="rId16"/>
    <p:sldId id="298" r:id="rId17"/>
    <p:sldId id="299" r:id="rId18"/>
    <p:sldId id="300" r:id="rId19"/>
    <p:sldId id="301" r:id="rId20"/>
    <p:sldId id="321" r:id="rId21"/>
    <p:sldId id="302" r:id="rId22"/>
    <p:sldId id="306" r:id="rId23"/>
    <p:sldId id="322" r:id="rId24"/>
    <p:sldId id="323" r:id="rId25"/>
    <p:sldId id="324" r:id="rId26"/>
    <p:sldId id="307" r:id="rId27"/>
    <p:sldId id="318" r:id="rId28"/>
    <p:sldId id="317" r:id="rId29"/>
    <p:sldId id="308" r:id="rId30"/>
    <p:sldId id="316" r:id="rId31"/>
    <p:sldId id="315" r:id="rId32"/>
    <p:sldId id="309" r:id="rId33"/>
    <p:sldId id="311" r:id="rId34"/>
    <p:sldId id="319" r:id="rId35"/>
    <p:sldId id="310" r:id="rId36"/>
    <p:sldId id="314" r:id="rId37"/>
    <p:sldId id="320" r:id="rId38"/>
    <p:sldId id="32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Screen" id="{42BC79B6-536A-134F-98AA-0D14FEAB84E7}">
          <p14:sldIdLst>
            <p14:sldId id="286"/>
          </p14:sldIdLst>
        </p14:section>
        <p14:section name="Instructions 1" id="{6077BC9D-782B-1548-8608-C6B1130EA0C6}">
          <p14:sldIdLst>
            <p14:sldId id="284"/>
          </p14:sldIdLst>
        </p14:section>
        <p14:section name="Instructions 2" id="{CDF4F465-FB4F-2F46-AB1B-869F9F963C30}">
          <p14:sldIdLst>
            <p14:sldId id="287"/>
          </p14:sldIdLst>
        </p14:section>
        <p14:section name="Instructions 3" id="{A9EA591D-BDBF-964C-B9A9-FCF892B6A0C9}">
          <p14:sldIdLst>
            <p14:sldId id="289"/>
          </p14:sldIdLst>
        </p14:section>
        <p14:section name="Instructions 4" id="{9C03B65A-CE8B-2D43-BE1C-3F5015EDABCC}">
          <p14:sldIdLst>
            <p14:sldId id="288"/>
          </p14:sldIdLst>
        </p14:section>
        <p14:section name="Instructions 5" id="{F57D3B17-32A6-924B-BECD-ABEE24674BAE}">
          <p14:sldIdLst>
            <p14:sldId id="290"/>
          </p14:sldIdLst>
        </p14:section>
        <p14:section name="Instructions 6" id="{D18ED377-8FF9-5542-9E34-9AC8627D0DED}">
          <p14:sldIdLst>
            <p14:sldId id="291"/>
          </p14:sldIdLst>
        </p14:section>
        <p14:section name="Instructions 7" id="{A6AA30CD-3B54-1248-A297-30D8E952BE0A}">
          <p14:sldIdLst>
            <p14:sldId id="327"/>
          </p14:sldIdLst>
        </p14:section>
        <p14:section name="Instructions 8" id="{557E9A2B-F37D-7347-8C13-D9C83EEE8B17}">
          <p14:sldIdLst>
            <p14:sldId id="292"/>
          </p14:sldIdLst>
        </p14:section>
        <p14:section name="Instructions 9" id="{D8322FFF-1EAE-B944-8BD8-46540360201A}">
          <p14:sldIdLst>
            <p14:sldId id="294"/>
          </p14:sldIdLst>
        </p14:section>
        <p14:section name="Instructions 10" id="{7D72FDA5-3040-A142-9C37-9AD281D5A8F8}">
          <p14:sldIdLst>
            <p14:sldId id="296"/>
          </p14:sldIdLst>
        </p14:section>
        <p14:section name="Instructions 11" id="{062DA772-83AC-654E-8C34-B488FB5C6B77}">
          <p14:sldIdLst>
            <p14:sldId id="304"/>
          </p14:sldIdLst>
        </p14:section>
        <p14:section name="Instructions 12" id="{70623FC1-875C-7543-B66D-CCE8C01C5102}">
          <p14:sldIdLst>
            <p14:sldId id="305"/>
          </p14:sldIdLst>
        </p14:section>
        <p14:section name="Instructions 13" id="{C73EF16B-DC51-2E42-8F72-EF609E1926DF}">
          <p14:sldIdLst>
            <p14:sldId id="295"/>
          </p14:sldIdLst>
        </p14:section>
        <p14:section name="Instructions 14" id="{F525E9D8-3190-5B4A-A0E4-5FFF34178B66}">
          <p14:sldIdLst>
            <p14:sldId id="297"/>
          </p14:sldIdLst>
        </p14:section>
        <p14:section name="Instructions 15" id="{CF1DD8B5-12C9-1140-9ACA-EC25CB2A49B3}">
          <p14:sldIdLst>
            <p14:sldId id="298"/>
          </p14:sldIdLst>
        </p14:section>
        <p14:section name="Instructions 16" id="{B9AD9464-0582-9C45-8856-354E128F1AE0}">
          <p14:sldIdLst>
            <p14:sldId id="299"/>
          </p14:sldIdLst>
        </p14:section>
        <p14:section name="Instructions 17" id="{CD3F63CC-6D89-154E-BD82-77FA52835F75}">
          <p14:sldIdLst>
            <p14:sldId id="300"/>
          </p14:sldIdLst>
        </p14:section>
        <p14:section name="Instructions 18" id="{41B046E6-553B-654A-AF98-D531BF0E9446}">
          <p14:sldIdLst>
            <p14:sldId id="301"/>
          </p14:sldIdLst>
        </p14:section>
        <p14:section name="Practice Session" id="{413052A8-89FC-214E-8AF8-3E30738D53AA}">
          <p14:sldIdLst>
            <p14:sldId id="321"/>
          </p14:sldIdLst>
        </p14:section>
        <p14:section name="Instructions 19" id="{739F4F8A-B026-904F-B169-92A1E9099445}">
          <p14:sldIdLst>
            <p14:sldId id="302"/>
          </p14:sldIdLst>
        </p14:section>
        <p14:section name="Instructions 20" id="{0CE5F29F-F783-2948-87CC-F7472317E150}">
          <p14:sldIdLst>
            <p14:sldId id="306"/>
          </p14:sldIdLst>
        </p14:section>
        <p14:section name="Question 0" id="{1800B27F-7627-414C-AC0F-A21D4B5D4A27}">
          <p14:sldIdLst>
            <p14:sldId id="322"/>
          </p14:sldIdLst>
        </p14:section>
        <p14:section name="Question 0: Correct" id="{CA8F04CC-8D41-194E-A2A0-DDC979EA28E9}">
          <p14:sldIdLst>
            <p14:sldId id="323"/>
          </p14:sldIdLst>
        </p14:section>
        <p14:section name="Question 0: Incorrect" id="{0AA3CFF8-23E7-714E-B8B9-00CCA6846528}">
          <p14:sldIdLst>
            <p14:sldId id="324"/>
          </p14:sldIdLst>
        </p14:section>
        <p14:section name="Question 1" id="{0EB1D799-75F2-5F41-8A95-72B6A476665F}">
          <p14:sldIdLst>
            <p14:sldId id="307"/>
          </p14:sldIdLst>
        </p14:section>
        <p14:section name="Question 1: Correct" id="{D7AABA0B-61FA-9F48-B115-9E72C4307B8F}">
          <p14:sldIdLst>
            <p14:sldId id="318"/>
          </p14:sldIdLst>
        </p14:section>
        <p14:section name="Question 1: Incorrect" id="{3CC71C73-FAA0-EC41-A875-32389FD8085E}">
          <p14:sldIdLst>
            <p14:sldId id="317"/>
          </p14:sldIdLst>
        </p14:section>
        <p14:section name="Question 2" id="{020C1A40-8AB1-E445-971D-C21F49BDA0A4}">
          <p14:sldIdLst>
            <p14:sldId id="308"/>
          </p14:sldIdLst>
        </p14:section>
        <p14:section name="Question 2: Correct" id="{A15403FB-B3A1-8040-8611-0D5B52C0BEA1}">
          <p14:sldIdLst>
            <p14:sldId id="316"/>
          </p14:sldIdLst>
        </p14:section>
        <p14:section name="Question 2: Incorrect" id="{2C6E1465-675E-F14B-B715-5A2F7049E842}">
          <p14:sldIdLst>
            <p14:sldId id="315"/>
          </p14:sldIdLst>
        </p14:section>
        <p14:section name="Question 3" id="{201D72CF-FE71-7349-ADE4-515320946B6E}">
          <p14:sldIdLst>
            <p14:sldId id="309"/>
          </p14:sldIdLst>
        </p14:section>
        <p14:section name="Question 3: Correct" id="{F65C28A9-5FFB-C546-AD76-8D31E2E18BF7}">
          <p14:sldIdLst>
            <p14:sldId id="311"/>
          </p14:sldIdLst>
        </p14:section>
        <p14:section name="Question 3: Incorrect" id="{6F9519FB-C3E9-0C4A-A58E-5C7CF91A0237}">
          <p14:sldIdLst>
            <p14:sldId id="319"/>
          </p14:sldIdLst>
        </p14:section>
        <p14:section name="Question 4" id="{5C0F2D73-D5D7-D04D-AE79-939F40AC3875}">
          <p14:sldIdLst>
            <p14:sldId id="310"/>
          </p14:sldIdLst>
        </p14:section>
        <p14:section name="Question 4: Correct" id="{95A5FDC8-FA1A-DE4D-A12D-271521900E61}">
          <p14:sldIdLst>
            <p14:sldId id="314"/>
          </p14:sldIdLst>
        </p14:section>
        <p14:section name="Question 4: Incorrect" id="{2AFFD718-6B49-E34F-9D5F-1D985B4CE503}">
          <p14:sldIdLst>
            <p14:sldId id="320"/>
          </p14:sldIdLst>
        </p14:section>
        <p14:section name="Instructions 21" id="{4F33A19B-60F2-8646-B73B-29539DC1BDEE}">
          <p14:sldIdLst>
            <p14:sldId id="32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5FEB"/>
    <a:srgbClr val="966B3B"/>
    <a:srgbClr val="E4CD95"/>
    <a:srgbClr val="D6C796"/>
    <a:srgbClr val="C7BB90"/>
    <a:srgbClr val="FFFBD5"/>
    <a:srgbClr val="FBFEDC"/>
    <a:srgbClr val="AB7942"/>
    <a:srgbClr val="F3EC87"/>
    <a:srgbClr val="FFF9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59"/>
    <p:restoredTop sz="79444"/>
  </p:normalViewPr>
  <p:slideViewPr>
    <p:cSldViewPr snapToGrid="0">
      <p:cViewPr varScale="1">
        <p:scale>
          <a:sx n="82" d="100"/>
          <a:sy n="82" d="100"/>
        </p:scale>
        <p:origin x="176" y="232"/>
      </p:cViewPr>
      <p:guideLst/>
    </p:cSldViewPr>
  </p:slideViewPr>
  <p:notesTextViewPr>
    <p:cViewPr>
      <p:scale>
        <a:sx n="60" d="100"/>
        <a:sy n="6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FE9A2C-6786-8B40-8D15-B57D99410A53}" type="datetimeFigureOut">
              <a:rPr lang="en-US" smtClean="0"/>
              <a:t>12/2/24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554B3A-A573-F740-AA3B-2045125CA679}" type="slidenum">
              <a:rPr lang="en-US" smtClean="0"/>
              <a:t>‹#›</a:t>
            </a:fld>
            <a:endParaRPr lang="en-US"/>
          </a:p>
        </p:txBody>
      </p:sp>
    </p:spTree>
    <p:extLst>
      <p:ext uri="{BB962C8B-B14F-4D97-AF65-F5344CB8AC3E}">
        <p14:creationId xmlns:p14="http://schemas.microsoft.com/office/powerpoint/2010/main" val="81483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#FFFBD5 for background color! #</a:t>
            </a:r>
            <a:r>
              <a:rPr lang="en-CA" dirty="0"/>
              <a:t>966b3b brown ; sand dark: #e4cd95</a:t>
            </a:r>
            <a:endParaRPr lang="en-US" dirty="0"/>
          </a:p>
        </p:txBody>
      </p:sp>
      <p:sp>
        <p:nvSpPr>
          <p:cNvPr id="4" name="Slide Number Placeholder 3"/>
          <p:cNvSpPr>
            <a:spLocks noGrp="1"/>
          </p:cNvSpPr>
          <p:nvPr>
            <p:ph type="sldNum" sz="quarter" idx="5"/>
          </p:nvPr>
        </p:nvSpPr>
        <p:spPr/>
        <p:txBody>
          <a:bodyPr/>
          <a:lstStyle/>
          <a:p>
            <a:fld id="{1F478D94-F5A0-A74D-99F7-BD6F28730AED}" type="slidenum">
              <a:rPr lang="en-US" smtClean="0"/>
              <a:t>1</a:t>
            </a:fld>
            <a:endParaRPr lang="en-US"/>
          </a:p>
        </p:txBody>
      </p:sp>
    </p:spTree>
    <p:extLst>
      <p:ext uri="{BB962C8B-B14F-4D97-AF65-F5344CB8AC3E}">
        <p14:creationId xmlns:p14="http://schemas.microsoft.com/office/powerpoint/2010/main" val="2156797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VIDEO HERE IN SCRIPT</a:t>
            </a:r>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10</a:t>
            </a:fld>
            <a:endParaRPr lang="en-US"/>
          </a:p>
        </p:txBody>
      </p:sp>
    </p:spTree>
    <p:extLst>
      <p:ext uri="{BB962C8B-B14F-4D97-AF65-F5344CB8AC3E}">
        <p14:creationId xmlns:p14="http://schemas.microsoft.com/office/powerpoint/2010/main" val="3568388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VIDEO HERE IN SCRIPT</a:t>
            </a:r>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11</a:t>
            </a:fld>
            <a:endParaRPr lang="en-US"/>
          </a:p>
        </p:txBody>
      </p:sp>
    </p:spTree>
    <p:extLst>
      <p:ext uri="{BB962C8B-B14F-4D97-AF65-F5344CB8AC3E}">
        <p14:creationId xmlns:p14="http://schemas.microsoft.com/office/powerpoint/2010/main" val="350879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12</a:t>
            </a:fld>
            <a:endParaRPr lang="en-US"/>
          </a:p>
        </p:txBody>
      </p:sp>
    </p:spTree>
    <p:extLst>
      <p:ext uri="{BB962C8B-B14F-4D97-AF65-F5344CB8AC3E}">
        <p14:creationId xmlns:p14="http://schemas.microsoft.com/office/powerpoint/2010/main" val="1757867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13</a:t>
            </a:fld>
            <a:endParaRPr lang="en-US"/>
          </a:p>
        </p:txBody>
      </p:sp>
    </p:spTree>
    <p:extLst>
      <p:ext uri="{BB962C8B-B14F-4D97-AF65-F5344CB8AC3E}">
        <p14:creationId xmlns:p14="http://schemas.microsoft.com/office/powerpoint/2010/main" val="1474370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14</a:t>
            </a:fld>
            <a:endParaRPr lang="en-US"/>
          </a:p>
        </p:txBody>
      </p:sp>
    </p:spTree>
    <p:extLst>
      <p:ext uri="{BB962C8B-B14F-4D97-AF65-F5344CB8AC3E}">
        <p14:creationId xmlns:p14="http://schemas.microsoft.com/office/powerpoint/2010/main" val="1518260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15</a:t>
            </a:fld>
            <a:endParaRPr lang="en-US"/>
          </a:p>
        </p:txBody>
      </p:sp>
    </p:spTree>
    <p:extLst>
      <p:ext uri="{BB962C8B-B14F-4D97-AF65-F5344CB8AC3E}">
        <p14:creationId xmlns:p14="http://schemas.microsoft.com/office/powerpoint/2010/main" val="2154977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16</a:t>
            </a:fld>
            <a:endParaRPr lang="en-US"/>
          </a:p>
        </p:txBody>
      </p:sp>
    </p:spTree>
    <p:extLst>
      <p:ext uri="{BB962C8B-B14F-4D97-AF65-F5344CB8AC3E}">
        <p14:creationId xmlns:p14="http://schemas.microsoft.com/office/powerpoint/2010/main" val="2611364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VIDEO HERE IN SCRIPT</a:t>
            </a:r>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17</a:t>
            </a:fld>
            <a:endParaRPr lang="en-US"/>
          </a:p>
        </p:txBody>
      </p:sp>
    </p:spTree>
    <p:extLst>
      <p:ext uri="{BB962C8B-B14F-4D97-AF65-F5344CB8AC3E}">
        <p14:creationId xmlns:p14="http://schemas.microsoft.com/office/powerpoint/2010/main" val="3672014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18</a:t>
            </a:fld>
            <a:endParaRPr lang="en-US"/>
          </a:p>
        </p:txBody>
      </p:sp>
    </p:spTree>
    <p:extLst>
      <p:ext uri="{BB962C8B-B14F-4D97-AF65-F5344CB8AC3E}">
        <p14:creationId xmlns:p14="http://schemas.microsoft.com/office/powerpoint/2010/main" val="246460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19</a:t>
            </a:fld>
            <a:endParaRPr lang="en-US"/>
          </a:p>
        </p:txBody>
      </p:sp>
    </p:spTree>
    <p:extLst>
      <p:ext uri="{BB962C8B-B14F-4D97-AF65-F5344CB8AC3E}">
        <p14:creationId xmlns:p14="http://schemas.microsoft.com/office/powerpoint/2010/main" val="829281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a:t>
            </a:fld>
            <a:endParaRPr lang="en-US"/>
          </a:p>
        </p:txBody>
      </p:sp>
    </p:spTree>
    <p:extLst>
      <p:ext uri="{BB962C8B-B14F-4D97-AF65-F5344CB8AC3E}">
        <p14:creationId xmlns:p14="http://schemas.microsoft.com/office/powerpoint/2010/main" val="613048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CEBD3-2C75-3048-CEA2-94B189FC8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D15305-A572-27B0-16B0-E14BC1D60A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E81D5C-566B-794A-5F5D-4E2B3E675986}"/>
              </a:ext>
            </a:extLst>
          </p:cNvPr>
          <p:cNvSpPr>
            <a:spLocks noGrp="1"/>
          </p:cNvSpPr>
          <p:nvPr>
            <p:ph type="body" idx="1"/>
          </p:nvPr>
        </p:nvSpPr>
        <p:spPr/>
        <p:txBody>
          <a:bodyPr/>
          <a:lstStyle/>
          <a:p>
            <a:r>
              <a:rPr lang="en-US" dirty="0"/>
              <a:t>Let them play two rounds of the game.</a:t>
            </a:r>
          </a:p>
        </p:txBody>
      </p:sp>
      <p:sp>
        <p:nvSpPr>
          <p:cNvPr id="4" name="Slide Number Placeholder 3">
            <a:extLst>
              <a:ext uri="{FF2B5EF4-FFF2-40B4-BE49-F238E27FC236}">
                <a16:creationId xmlns:a16="http://schemas.microsoft.com/office/drawing/2014/main" id="{609685BA-1F1B-28A7-A1AA-8F18479EE0A5}"/>
              </a:ext>
            </a:extLst>
          </p:cNvPr>
          <p:cNvSpPr>
            <a:spLocks noGrp="1"/>
          </p:cNvSpPr>
          <p:nvPr>
            <p:ph type="sldNum" sz="quarter" idx="5"/>
          </p:nvPr>
        </p:nvSpPr>
        <p:spPr/>
        <p:txBody>
          <a:bodyPr/>
          <a:lstStyle/>
          <a:p>
            <a:fld id="{2A554B3A-A573-F740-AA3B-2045125CA679}" type="slidenum">
              <a:rPr lang="en-US" smtClean="0"/>
              <a:t>20</a:t>
            </a:fld>
            <a:endParaRPr lang="en-US"/>
          </a:p>
        </p:txBody>
      </p:sp>
    </p:spTree>
    <p:extLst>
      <p:ext uri="{BB962C8B-B14F-4D97-AF65-F5344CB8AC3E}">
        <p14:creationId xmlns:p14="http://schemas.microsoft.com/office/powerpoint/2010/main" val="731764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21</a:t>
            </a:fld>
            <a:endParaRPr lang="en-US"/>
          </a:p>
        </p:txBody>
      </p:sp>
    </p:spTree>
    <p:extLst>
      <p:ext uri="{BB962C8B-B14F-4D97-AF65-F5344CB8AC3E}">
        <p14:creationId xmlns:p14="http://schemas.microsoft.com/office/powerpoint/2010/main" val="1017891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22</a:t>
            </a:fld>
            <a:endParaRPr lang="en-US"/>
          </a:p>
        </p:txBody>
      </p:sp>
    </p:spTree>
    <p:extLst>
      <p:ext uri="{BB962C8B-B14F-4D97-AF65-F5344CB8AC3E}">
        <p14:creationId xmlns:p14="http://schemas.microsoft.com/office/powerpoint/2010/main" val="3164087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72E86-3332-7432-97A8-236DC6E1A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54DB3-6849-D993-AAD4-B216D5DAFB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775C4-8BB8-CC2D-8DB7-2C4BD681C050}"/>
              </a:ext>
            </a:extLst>
          </p:cNvPr>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Your opponent comes from one of 14 people who have played this game before. You will be randomized so that you will not know which of the 14 you are playing against in any given round. </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However, recall that you go through the game in the same order as the opponent. If you are playing the fifth round, your opponent is also playing in their fifth round.</a:t>
            </a:r>
          </a:p>
          <a:p>
            <a:endParaRPr lang="en-CA" dirty="0">
              <a:effectLst/>
              <a:latin typeface="arial" panose="020B0604020202020204" pitchFamily="34" charset="0"/>
            </a:endParaRPr>
          </a:p>
          <a:p>
            <a:r>
              <a:rPr lang="en-CA" dirty="0">
                <a:solidFill>
                  <a:srgbClr val="404040"/>
                </a:solidFill>
                <a:effectLst/>
                <a:latin typeface="arial" panose="020B0604020202020204" pitchFamily="34" charset="0"/>
              </a:rPr>
              <a:t>That is incorrect.</a:t>
            </a:r>
            <a:br>
              <a:rPr lang="en-CA" dirty="0"/>
            </a:br>
            <a:br>
              <a:rPr lang="en-CA" dirty="0"/>
            </a:br>
            <a:r>
              <a:rPr lang="en-CA" dirty="0">
                <a:solidFill>
                  <a:srgbClr val="404040"/>
                </a:solidFill>
                <a:effectLst/>
                <a:latin typeface="arial" panose="020B0604020202020204" pitchFamily="34" charset="0"/>
              </a:rPr>
              <a:t>Your opponent comes from one of 14 people who have played this game before. You will be randomized so that you will not know which of the 14 you are playing against in any given round. </a:t>
            </a:r>
            <a:br>
              <a:rPr lang="en-CA" dirty="0"/>
            </a:br>
            <a:br>
              <a:rPr lang="en-CA" dirty="0"/>
            </a:br>
            <a:r>
              <a:rPr lang="en-CA" dirty="0">
                <a:solidFill>
                  <a:srgbClr val="404040"/>
                </a:solidFill>
                <a:effectLst/>
                <a:latin typeface="arial" panose="020B0604020202020204" pitchFamily="34" charset="0"/>
              </a:rPr>
              <a:t>However, recall that you go through the game in the same order as the opponent. If you are playing the fifth round, your opponent is also playing in their fifth round.</a:t>
            </a:r>
            <a:endParaRPr lang="en-US" dirty="0"/>
          </a:p>
        </p:txBody>
      </p:sp>
      <p:sp>
        <p:nvSpPr>
          <p:cNvPr id="4" name="Slide Number Placeholder 3">
            <a:extLst>
              <a:ext uri="{FF2B5EF4-FFF2-40B4-BE49-F238E27FC236}">
                <a16:creationId xmlns:a16="http://schemas.microsoft.com/office/drawing/2014/main" id="{FC7D4BB9-9482-1CB8-C047-BC51C063ED3E}"/>
              </a:ext>
            </a:extLst>
          </p:cNvPr>
          <p:cNvSpPr>
            <a:spLocks noGrp="1"/>
          </p:cNvSpPr>
          <p:nvPr>
            <p:ph type="sldNum" sz="quarter" idx="5"/>
          </p:nvPr>
        </p:nvSpPr>
        <p:spPr/>
        <p:txBody>
          <a:bodyPr/>
          <a:lstStyle/>
          <a:p>
            <a:fld id="{2A554B3A-A573-F740-AA3B-2045125CA679}" type="slidenum">
              <a:rPr lang="en-US" smtClean="0"/>
              <a:t>23</a:t>
            </a:fld>
            <a:endParaRPr lang="en-US"/>
          </a:p>
        </p:txBody>
      </p:sp>
    </p:spTree>
    <p:extLst>
      <p:ext uri="{BB962C8B-B14F-4D97-AF65-F5344CB8AC3E}">
        <p14:creationId xmlns:p14="http://schemas.microsoft.com/office/powerpoint/2010/main" val="3821622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F1C29-CE5B-F985-ED63-F7436917D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DDD159-8A4F-EB90-4C75-C8047DA1F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05E846-3033-6D91-C908-6170D144617C}"/>
              </a:ext>
            </a:extLst>
          </p:cNvPr>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a:extLst>
              <a:ext uri="{FF2B5EF4-FFF2-40B4-BE49-F238E27FC236}">
                <a16:creationId xmlns:a16="http://schemas.microsoft.com/office/drawing/2014/main" id="{4AD6B186-5830-D17F-55A7-359FC3B643F6}"/>
              </a:ext>
            </a:extLst>
          </p:cNvPr>
          <p:cNvSpPr>
            <a:spLocks noGrp="1"/>
          </p:cNvSpPr>
          <p:nvPr>
            <p:ph type="sldNum" sz="quarter" idx="5"/>
          </p:nvPr>
        </p:nvSpPr>
        <p:spPr/>
        <p:txBody>
          <a:bodyPr/>
          <a:lstStyle/>
          <a:p>
            <a:fld id="{2A554B3A-A573-F740-AA3B-2045125CA679}" type="slidenum">
              <a:rPr lang="en-US" smtClean="0"/>
              <a:t>24</a:t>
            </a:fld>
            <a:endParaRPr lang="en-US"/>
          </a:p>
        </p:txBody>
      </p:sp>
    </p:spTree>
    <p:extLst>
      <p:ext uri="{BB962C8B-B14F-4D97-AF65-F5344CB8AC3E}">
        <p14:creationId xmlns:p14="http://schemas.microsoft.com/office/powerpoint/2010/main" val="435490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6F492-D468-C512-593D-1E2693BC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3CE80F-831F-1D32-BE2F-F7AE9A1FB6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3E334-F570-6CDE-48FF-B3BD8ECA0A5E}"/>
              </a:ext>
            </a:extLst>
          </p:cNvPr>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a:extLst>
              <a:ext uri="{FF2B5EF4-FFF2-40B4-BE49-F238E27FC236}">
                <a16:creationId xmlns:a16="http://schemas.microsoft.com/office/drawing/2014/main" id="{A5BA69CB-7443-687A-E149-A58D945BBE7F}"/>
              </a:ext>
            </a:extLst>
          </p:cNvPr>
          <p:cNvSpPr>
            <a:spLocks noGrp="1"/>
          </p:cNvSpPr>
          <p:nvPr>
            <p:ph type="sldNum" sz="quarter" idx="5"/>
          </p:nvPr>
        </p:nvSpPr>
        <p:spPr/>
        <p:txBody>
          <a:bodyPr/>
          <a:lstStyle/>
          <a:p>
            <a:fld id="{2A554B3A-A573-F740-AA3B-2045125CA679}" type="slidenum">
              <a:rPr lang="en-US" smtClean="0"/>
              <a:t>25</a:t>
            </a:fld>
            <a:endParaRPr lang="en-US"/>
          </a:p>
        </p:txBody>
      </p:sp>
    </p:spTree>
    <p:extLst>
      <p:ext uri="{BB962C8B-B14F-4D97-AF65-F5344CB8AC3E}">
        <p14:creationId xmlns:p14="http://schemas.microsoft.com/office/powerpoint/2010/main" val="869476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Your opponent comes from one of 14 people who have played this game before. You will be randomized so that you will not know which of the 14 you are playing against in any given round. </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However, recall that you go through the game in the same order as the opponent. If you are playing the fifth round, your opponent is also playing in their fifth round.</a:t>
            </a:r>
          </a:p>
          <a:p>
            <a:endParaRPr lang="en-CA" dirty="0">
              <a:effectLst/>
              <a:latin typeface="arial" panose="020B0604020202020204" pitchFamily="34" charset="0"/>
            </a:endParaRPr>
          </a:p>
          <a:p>
            <a:r>
              <a:rPr lang="en-CA" dirty="0">
                <a:solidFill>
                  <a:srgbClr val="404040"/>
                </a:solidFill>
                <a:effectLst/>
                <a:latin typeface="arial" panose="020B0604020202020204" pitchFamily="34" charset="0"/>
              </a:rPr>
              <a:t>That is incorrect.</a:t>
            </a:r>
            <a:br>
              <a:rPr lang="en-CA" dirty="0"/>
            </a:br>
            <a:br>
              <a:rPr lang="en-CA" dirty="0"/>
            </a:br>
            <a:r>
              <a:rPr lang="en-CA" dirty="0">
                <a:solidFill>
                  <a:srgbClr val="404040"/>
                </a:solidFill>
                <a:effectLst/>
                <a:latin typeface="arial" panose="020B0604020202020204" pitchFamily="34" charset="0"/>
              </a:rPr>
              <a:t>Your opponent comes from one of 14 people who have played this game before. You will be randomized so that you will not know which of the 14 you are playing against in any given round. </a:t>
            </a:r>
            <a:br>
              <a:rPr lang="en-CA" dirty="0"/>
            </a:br>
            <a:br>
              <a:rPr lang="en-CA" dirty="0"/>
            </a:br>
            <a:r>
              <a:rPr lang="en-CA" dirty="0">
                <a:solidFill>
                  <a:srgbClr val="404040"/>
                </a:solidFill>
                <a:effectLst/>
                <a:latin typeface="arial" panose="020B0604020202020204" pitchFamily="34" charset="0"/>
              </a:rPr>
              <a:t>However, recall that you go through the game in the same order as the opponent. If you are playing the fifth round, your opponent is also playing in their fifth round.</a:t>
            </a:r>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26</a:t>
            </a:fld>
            <a:endParaRPr lang="en-US"/>
          </a:p>
        </p:txBody>
      </p:sp>
    </p:spTree>
    <p:extLst>
      <p:ext uri="{BB962C8B-B14F-4D97-AF65-F5344CB8AC3E}">
        <p14:creationId xmlns:p14="http://schemas.microsoft.com/office/powerpoint/2010/main" val="4076141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27</a:t>
            </a:fld>
            <a:endParaRPr lang="en-US"/>
          </a:p>
        </p:txBody>
      </p:sp>
    </p:spTree>
    <p:extLst>
      <p:ext uri="{BB962C8B-B14F-4D97-AF65-F5344CB8AC3E}">
        <p14:creationId xmlns:p14="http://schemas.microsoft.com/office/powerpoint/2010/main" val="3972522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28</a:t>
            </a:fld>
            <a:endParaRPr lang="en-US"/>
          </a:p>
        </p:txBody>
      </p:sp>
    </p:spTree>
    <p:extLst>
      <p:ext uri="{BB962C8B-B14F-4D97-AF65-F5344CB8AC3E}">
        <p14:creationId xmlns:p14="http://schemas.microsoft.com/office/powerpoint/2010/main" val="3510062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p>
          <a:p>
            <a:endParaRPr lang="en-CA" dirty="0">
              <a:effectLst/>
              <a:latin typeface="arial" panose="020B0604020202020204" pitchFamily="34" charset="0"/>
            </a:endParaRPr>
          </a:p>
          <a:p>
            <a:r>
              <a:rPr lang="en-CA" dirty="0">
                <a:effectLst/>
                <a:latin typeface="arial" panose="020B0604020202020204" pitchFamily="34" charset="0"/>
              </a:rPr>
              <a:t>That is incorrect.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29</a:t>
            </a:fld>
            <a:endParaRPr lang="en-US"/>
          </a:p>
        </p:txBody>
      </p:sp>
    </p:spTree>
    <p:extLst>
      <p:ext uri="{BB962C8B-B14F-4D97-AF65-F5344CB8AC3E}">
        <p14:creationId xmlns:p14="http://schemas.microsoft.com/office/powerpoint/2010/main" val="2469501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a:t>
            </a:fld>
            <a:endParaRPr lang="en-US"/>
          </a:p>
        </p:txBody>
      </p:sp>
    </p:spTree>
    <p:extLst>
      <p:ext uri="{BB962C8B-B14F-4D97-AF65-F5344CB8AC3E}">
        <p14:creationId xmlns:p14="http://schemas.microsoft.com/office/powerpoint/2010/main" val="3473567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p>
          <a:p>
            <a:endParaRPr lang="en-CA" dirty="0">
              <a:effectLst/>
              <a:latin typeface="arial" panose="020B0604020202020204" pitchFamily="34" charset="0"/>
            </a:endParaRPr>
          </a:p>
          <a:p>
            <a:r>
              <a:rPr lang="en-CA" dirty="0">
                <a:effectLst/>
                <a:latin typeface="arial" panose="020B0604020202020204" pitchFamily="34" charset="0"/>
              </a:rPr>
              <a:t>That is incorrect.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endParaRPr lang="en-US"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30</a:t>
            </a:fld>
            <a:endParaRPr lang="en-US"/>
          </a:p>
        </p:txBody>
      </p:sp>
    </p:spTree>
    <p:extLst>
      <p:ext uri="{BB962C8B-B14F-4D97-AF65-F5344CB8AC3E}">
        <p14:creationId xmlns:p14="http://schemas.microsoft.com/office/powerpoint/2010/main" val="3017104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p>
          <a:p>
            <a:endParaRPr lang="en-CA" dirty="0">
              <a:effectLst/>
              <a:latin typeface="arial" panose="020B0604020202020204" pitchFamily="34" charset="0"/>
            </a:endParaRPr>
          </a:p>
          <a:p>
            <a:r>
              <a:rPr lang="en-CA" dirty="0">
                <a:effectLst/>
                <a:latin typeface="arial" panose="020B0604020202020204" pitchFamily="34" charset="0"/>
              </a:rPr>
              <a:t>That is incorrect.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endParaRPr lang="en-US"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31</a:t>
            </a:fld>
            <a:endParaRPr lang="en-US"/>
          </a:p>
        </p:txBody>
      </p:sp>
    </p:spTree>
    <p:extLst>
      <p:ext uri="{BB962C8B-B14F-4D97-AF65-F5344CB8AC3E}">
        <p14:creationId xmlns:p14="http://schemas.microsoft.com/office/powerpoint/2010/main" val="3478233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32</a:t>
            </a:fld>
            <a:endParaRPr lang="en-US"/>
          </a:p>
        </p:txBody>
      </p:sp>
    </p:spTree>
    <p:extLst>
      <p:ext uri="{BB962C8B-B14F-4D97-AF65-F5344CB8AC3E}">
        <p14:creationId xmlns:p14="http://schemas.microsoft.com/office/powerpoint/2010/main" val="766573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33</a:t>
            </a:fld>
            <a:endParaRPr lang="en-US"/>
          </a:p>
        </p:txBody>
      </p:sp>
    </p:spTree>
    <p:extLst>
      <p:ext uri="{BB962C8B-B14F-4D97-AF65-F5344CB8AC3E}">
        <p14:creationId xmlns:p14="http://schemas.microsoft.com/office/powerpoint/2010/main" val="956707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34</a:t>
            </a:fld>
            <a:endParaRPr lang="en-US"/>
          </a:p>
        </p:txBody>
      </p:sp>
    </p:spTree>
    <p:extLst>
      <p:ext uri="{BB962C8B-B14F-4D97-AF65-F5344CB8AC3E}">
        <p14:creationId xmlns:p14="http://schemas.microsoft.com/office/powerpoint/2010/main" val="3637359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endParaRPr lang="en-US" dirty="0"/>
          </a:p>
          <a:p>
            <a:r>
              <a:rPr lang="en-CA" dirty="0">
                <a:effectLst/>
                <a:latin typeface="arial" panose="020B0604020202020204" pitchFamily="34" charset="0"/>
              </a:rPr>
              <a:t>That is incorrect.</a:t>
            </a:r>
            <a:r>
              <a:rPr lang="en-CA" dirty="0"/>
              <a:t> </a:t>
            </a:r>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35</a:t>
            </a:fld>
            <a:endParaRPr lang="en-US"/>
          </a:p>
        </p:txBody>
      </p:sp>
    </p:spTree>
    <p:extLst>
      <p:ext uri="{BB962C8B-B14F-4D97-AF65-F5344CB8AC3E}">
        <p14:creationId xmlns:p14="http://schemas.microsoft.com/office/powerpoint/2010/main" val="3228498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36</a:t>
            </a:fld>
            <a:endParaRPr lang="en-US"/>
          </a:p>
        </p:txBody>
      </p:sp>
    </p:spTree>
    <p:extLst>
      <p:ext uri="{BB962C8B-B14F-4D97-AF65-F5344CB8AC3E}">
        <p14:creationId xmlns:p14="http://schemas.microsoft.com/office/powerpoint/2010/main" val="1292451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37</a:t>
            </a:fld>
            <a:endParaRPr lang="en-US"/>
          </a:p>
        </p:txBody>
      </p:sp>
    </p:spTree>
    <p:extLst>
      <p:ext uri="{BB962C8B-B14F-4D97-AF65-F5344CB8AC3E}">
        <p14:creationId xmlns:p14="http://schemas.microsoft.com/office/powerpoint/2010/main" val="200074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40503-394A-7C4B-D7EE-CD2F025DB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170E5-0B7E-C0D7-09B0-1C63C60018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1720F7-FD65-28DE-266F-1F3B02CDC9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889585-7175-FC98-FFDB-D2BA96079A6A}"/>
              </a:ext>
            </a:extLst>
          </p:cNvPr>
          <p:cNvSpPr>
            <a:spLocks noGrp="1"/>
          </p:cNvSpPr>
          <p:nvPr>
            <p:ph type="sldNum" sz="quarter" idx="5"/>
          </p:nvPr>
        </p:nvSpPr>
        <p:spPr/>
        <p:txBody>
          <a:bodyPr/>
          <a:lstStyle/>
          <a:p>
            <a:fld id="{2A554B3A-A573-F740-AA3B-2045125CA679}" type="slidenum">
              <a:rPr lang="en-US" smtClean="0"/>
              <a:t>38</a:t>
            </a:fld>
            <a:endParaRPr lang="en-US"/>
          </a:p>
        </p:txBody>
      </p:sp>
    </p:spTree>
    <p:extLst>
      <p:ext uri="{BB962C8B-B14F-4D97-AF65-F5344CB8AC3E}">
        <p14:creationId xmlns:p14="http://schemas.microsoft.com/office/powerpoint/2010/main" val="3194928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4</a:t>
            </a:fld>
            <a:endParaRPr lang="en-US"/>
          </a:p>
        </p:txBody>
      </p:sp>
    </p:spTree>
    <p:extLst>
      <p:ext uri="{BB962C8B-B14F-4D97-AF65-F5344CB8AC3E}">
        <p14:creationId xmlns:p14="http://schemas.microsoft.com/office/powerpoint/2010/main" val="416273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5</a:t>
            </a:fld>
            <a:endParaRPr lang="en-US"/>
          </a:p>
        </p:txBody>
      </p:sp>
    </p:spTree>
    <p:extLst>
      <p:ext uri="{BB962C8B-B14F-4D97-AF65-F5344CB8AC3E}">
        <p14:creationId xmlns:p14="http://schemas.microsoft.com/office/powerpoint/2010/main" val="3793620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6</a:t>
            </a:fld>
            <a:endParaRPr lang="en-US"/>
          </a:p>
        </p:txBody>
      </p:sp>
    </p:spTree>
    <p:extLst>
      <p:ext uri="{BB962C8B-B14F-4D97-AF65-F5344CB8AC3E}">
        <p14:creationId xmlns:p14="http://schemas.microsoft.com/office/powerpoint/2010/main" val="317712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7</a:t>
            </a:fld>
            <a:endParaRPr lang="en-US"/>
          </a:p>
        </p:txBody>
      </p:sp>
    </p:spTree>
    <p:extLst>
      <p:ext uri="{BB962C8B-B14F-4D97-AF65-F5344CB8AC3E}">
        <p14:creationId xmlns:p14="http://schemas.microsoft.com/office/powerpoint/2010/main" val="2170068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31253-22E0-8BE2-9196-444C4E02E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642B9-350D-E654-CF30-07EA5F5486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46597-12FC-595F-7AAC-90C0454EE7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07AA92-F9E6-557B-5E5B-6EC19F981809}"/>
              </a:ext>
            </a:extLst>
          </p:cNvPr>
          <p:cNvSpPr>
            <a:spLocks noGrp="1"/>
          </p:cNvSpPr>
          <p:nvPr>
            <p:ph type="sldNum" sz="quarter" idx="5"/>
          </p:nvPr>
        </p:nvSpPr>
        <p:spPr/>
        <p:txBody>
          <a:bodyPr/>
          <a:lstStyle/>
          <a:p>
            <a:fld id="{2A554B3A-A573-F740-AA3B-2045125CA679}" type="slidenum">
              <a:rPr lang="en-US" smtClean="0"/>
              <a:t>8</a:t>
            </a:fld>
            <a:endParaRPr lang="en-US"/>
          </a:p>
        </p:txBody>
      </p:sp>
    </p:spTree>
    <p:extLst>
      <p:ext uri="{BB962C8B-B14F-4D97-AF65-F5344CB8AC3E}">
        <p14:creationId xmlns:p14="http://schemas.microsoft.com/office/powerpoint/2010/main" val="3405393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VIDEO HERE IN SCRIPT</a:t>
            </a:r>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9</a:t>
            </a:fld>
            <a:endParaRPr lang="en-US"/>
          </a:p>
        </p:txBody>
      </p:sp>
    </p:spTree>
    <p:extLst>
      <p:ext uri="{BB962C8B-B14F-4D97-AF65-F5344CB8AC3E}">
        <p14:creationId xmlns:p14="http://schemas.microsoft.com/office/powerpoint/2010/main" val="3569993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0723-53F0-8708-9685-1B2F5C9D5A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F914EA-8882-4462-912B-F56D8C0E7C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5F5D9D-DA1D-26B6-E299-D96CE116544C}"/>
              </a:ext>
            </a:extLst>
          </p:cNvPr>
          <p:cNvSpPr>
            <a:spLocks noGrp="1"/>
          </p:cNvSpPr>
          <p:nvPr>
            <p:ph type="dt" sz="half" idx="10"/>
          </p:nvPr>
        </p:nvSpPr>
        <p:spPr/>
        <p:txBody>
          <a:bodyPr/>
          <a:lstStyle/>
          <a:p>
            <a:fld id="{873D0303-5AE3-8245-9318-20403DCA289C}" type="datetimeFigureOut">
              <a:rPr lang="en-US" smtClean="0"/>
              <a:t>12/2/24</a:t>
            </a:fld>
            <a:endParaRPr lang="en-US"/>
          </a:p>
        </p:txBody>
      </p:sp>
      <p:sp>
        <p:nvSpPr>
          <p:cNvPr id="5" name="Footer Placeholder 4">
            <a:extLst>
              <a:ext uri="{FF2B5EF4-FFF2-40B4-BE49-F238E27FC236}">
                <a16:creationId xmlns:a16="http://schemas.microsoft.com/office/drawing/2014/main" id="{11E6808A-F99A-C1AD-E4FF-28612A2758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9CDEB-563E-D0B6-578D-1405A698570A}"/>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249555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5152-D61D-E771-C078-529FB5B6C0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139681-5811-D360-5A78-E4331DFFB2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FD09BC-8ED0-2E4F-CDB6-889301ABBB13}"/>
              </a:ext>
            </a:extLst>
          </p:cNvPr>
          <p:cNvSpPr>
            <a:spLocks noGrp="1"/>
          </p:cNvSpPr>
          <p:nvPr>
            <p:ph type="dt" sz="half" idx="10"/>
          </p:nvPr>
        </p:nvSpPr>
        <p:spPr/>
        <p:txBody>
          <a:bodyPr/>
          <a:lstStyle/>
          <a:p>
            <a:fld id="{873D0303-5AE3-8245-9318-20403DCA289C}" type="datetimeFigureOut">
              <a:rPr lang="en-US" smtClean="0"/>
              <a:t>12/2/24</a:t>
            </a:fld>
            <a:endParaRPr lang="en-US"/>
          </a:p>
        </p:txBody>
      </p:sp>
      <p:sp>
        <p:nvSpPr>
          <p:cNvPr id="5" name="Footer Placeholder 4">
            <a:extLst>
              <a:ext uri="{FF2B5EF4-FFF2-40B4-BE49-F238E27FC236}">
                <a16:creationId xmlns:a16="http://schemas.microsoft.com/office/drawing/2014/main" id="{B42D19EA-C751-BACD-A312-EC33CA74E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BEEAC-829D-D9DD-483D-D94D730813BA}"/>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446817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86CCF9-4A60-3D10-77E6-DDEEF080C3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C8431-A76F-1A81-E7B3-8407E18DDB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F71CC-98FB-F8EE-80F6-762F8A2ECB04}"/>
              </a:ext>
            </a:extLst>
          </p:cNvPr>
          <p:cNvSpPr>
            <a:spLocks noGrp="1"/>
          </p:cNvSpPr>
          <p:nvPr>
            <p:ph type="dt" sz="half" idx="10"/>
          </p:nvPr>
        </p:nvSpPr>
        <p:spPr/>
        <p:txBody>
          <a:bodyPr/>
          <a:lstStyle/>
          <a:p>
            <a:fld id="{873D0303-5AE3-8245-9318-20403DCA289C}" type="datetimeFigureOut">
              <a:rPr lang="en-US" smtClean="0"/>
              <a:t>12/2/24</a:t>
            </a:fld>
            <a:endParaRPr lang="en-US"/>
          </a:p>
        </p:txBody>
      </p:sp>
      <p:sp>
        <p:nvSpPr>
          <p:cNvPr id="5" name="Footer Placeholder 4">
            <a:extLst>
              <a:ext uri="{FF2B5EF4-FFF2-40B4-BE49-F238E27FC236}">
                <a16:creationId xmlns:a16="http://schemas.microsoft.com/office/drawing/2014/main" id="{20DDF1AD-5CB9-8BB9-AA9C-92DC404ED0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D88DA-767A-B3C3-C8F9-931058D47BD3}"/>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991683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77D56-06AA-5656-CEE0-DD1F911ED0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874A47-7B98-7089-0D3E-31F86EB0BF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6E828-9FAF-6093-85A5-D7F3AD0ECF97}"/>
              </a:ext>
            </a:extLst>
          </p:cNvPr>
          <p:cNvSpPr>
            <a:spLocks noGrp="1"/>
          </p:cNvSpPr>
          <p:nvPr>
            <p:ph type="dt" sz="half" idx="10"/>
          </p:nvPr>
        </p:nvSpPr>
        <p:spPr/>
        <p:txBody>
          <a:bodyPr/>
          <a:lstStyle/>
          <a:p>
            <a:fld id="{873D0303-5AE3-8245-9318-20403DCA289C}" type="datetimeFigureOut">
              <a:rPr lang="en-US" smtClean="0"/>
              <a:t>12/2/24</a:t>
            </a:fld>
            <a:endParaRPr lang="en-US"/>
          </a:p>
        </p:txBody>
      </p:sp>
      <p:sp>
        <p:nvSpPr>
          <p:cNvPr id="5" name="Footer Placeholder 4">
            <a:extLst>
              <a:ext uri="{FF2B5EF4-FFF2-40B4-BE49-F238E27FC236}">
                <a16:creationId xmlns:a16="http://schemas.microsoft.com/office/drawing/2014/main" id="{1870FA2C-53F2-3DF1-0565-737040120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A69AD-BF64-423D-1B80-00C441A8B983}"/>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2133050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1EC30-AB24-7D83-FC74-531D420B6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F72184-82B5-03AC-1C3E-E4FAE5DEBE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2A0557-C38F-D52C-8140-E8700CE7BAA9}"/>
              </a:ext>
            </a:extLst>
          </p:cNvPr>
          <p:cNvSpPr>
            <a:spLocks noGrp="1"/>
          </p:cNvSpPr>
          <p:nvPr>
            <p:ph type="dt" sz="half" idx="10"/>
          </p:nvPr>
        </p:nvSpPr>
        <p:spPr/>
        <p:txBody>
          <a:bodyPr/>
          <a:lstStyle/>
          <a:p>
            <a:fld id="{873D0303-5AE3-8245-9318-20403DCA289C}" type="datetimeFigureOut">
              <a:rPr lang="en-US" smtClean="0"/>
              <a:t>12/2/24</a:t>
            </a:fld>
            <a:endParaRPr lang="en-US"/>
          </a:p>
        </p:txBody>
      </p:sp>
      <p:sp>
        <p:nvSpPr>
          <p:cNvPr id="5" name="Footer Placeholder 4">
            <a:extLst>
              <a:ext uri="{FF2B5EF4-FFF2-40B4-BE49-F238E27FC236}">
                <a16:creationId xmlns:a16="http://schemas.microsoft.com/office/drawing/2014/main" id="{4907F4F0-9101-62C3-76A8-702068AAF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667FE-6E22-5C89-90B3-95F64CC7D4DF}"/>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097407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2683A-8DE5-3F62-8F6C-AE953009FE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8981F1-E93B-69EB-C8A1-5D116C758A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DA6C7D-FFD2-A1C0-D6E5-2C7684B274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CC6052-B404-1E8C-6B72-B03B365E4D4F}"/>
              </a:ext>
            </a:extLst>
          </p:cNvPr>
          <p:cNvSpPr>
            <a:spLocks noGrp="1"/>
          </p:cNvSpPr>
          <p:nvPr>
            <p:ph type="dt" sz="half" idx="10"/>
          </p:nvPr>
        </p:nvSpPr>
        <p:spPr/>
        <p:txBody>
          <a:bodyPr/>
          <a:lstStyle/>
          <a:p>
            <a:fld id="{873D0303-5AE3-8245-9318-20403DCA289C}" type="datetimeFigureOut">
              <a:rPr lang="en-US" smtClean="0"/>
              <a:t>12/2/24</a:t>
            </a:fld>
            <a:endParaRPr lang="en-US"/>
          </a:p>
        </p:txBody>
      </p:sp>
      <p:sp>
        <p:nvSpPr>
          <p:cNvPr id="6" name="Footer Placeholder 5">
            <a:extLst>
              <a:ext uri="{FF2B5EF4-FFF2-40B4-BE49-F238E27FC236}">
                <a16:creationId xmlns:a16="http://schemas.microsoft.com/office/drawing/2014/main" id="{68B44590-8F4F-1734-AFCE-F0592C78B2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2ADD27-AFDA-C7CF-8A21-A17FF35683B8}"/>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706897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CB7C-A531-E8E9-97E8-95DA22A46A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4461A9-C0E6-ECD1-C327-1A04F5A5E6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059A55-CEED-6E2D-7731-7B44861E10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5B435D-6164-79C7-69B2-3153C56598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7E4E0-35D8-1C8B-DE68-47CE10934B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98FE10-5203-B1CA-9393-A144C884F945}"/>
              </a:ext>
            </a:extLst>
          </p:cNvPr>
          <p:cNvSpPr>
            <a:spLocks noGrp="1"/>
          </p:cNvSpPr>
          <p:nvPr>
            <p:ph type="dt" sz="half" idx="10"/>
          </p:nvPr>
        </p:nvSpPr>
        <p:spPr/>
        <p:txBody>
          <a:bodyPr/>
          <a:lstStyle/>
          <a:p>
            <a:fld id="{873D0303-5AE3-8245-9318-20403DCA289C}" type="datetimeFigureOut">
              <a:rPr lang="en-US" smtClean="0"/>
              <a:t>12/2/24</a:t>
            </a:fld>
            <a:endParaRPr lang="en-US"/>
          </a:p>
        </p:txBody>
      </p:sp>
      <p:sp>
        <p:nvSpPr>
          <p:cNvPr id="8" name="Footer Placeholder 7">
            <a:extLst>
              <a:ext uri="{FF2B5EF4-FFF2-40B4-BE49-F238E27FC236}">
                <a16:creationId xmlns:a16="http://schemas.microsoft.com/office/drawing/2014/main" id="{CE5E29F1-C30A-5D0A-929A-1453D65A69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9ED955-5C26-6275-0A52-73F7B75CF85C}"/>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903395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C719-3185-8DAC-5906-263A75812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62719B-1D69-B47E-6A0A-A7453E10C498}"/>
              </a:ext>
            </a:extLst>
          </p:cNvPr>
          <p:cNvSpPr>
            <a:spLocks noGrp="1"/>
          </p:cNvSpPr>
          <p:nvPr>
            <p:ph type="dt" sz="half" idx="10"/>
          </p:nvPr>
        </p:nvSpPr>
        <p:spPr/>
        <p:txBody>
          <a:bodyPr/>
          <a:lstStyle/>
          <a:p>
            <a:fld id="{873D0303-5AE3-8245-9318-20403DCA289C}" type="datetimeFigureOut">
              <a:rPr lang="en-US" smtClean="0"/>
              <a:t>12/2/24</a:t>
            </a:fld>
            <a:endParaRPr lang="en-US"/>
          </a:p>
        </p:txBody>
      </p:sp>
      <p:sp>
        <p:nvSpPr>
          <p:cNvPr id="4" name="Footer Placeholder 3">
            <a:extLst>
              <a:ext uri="{FF2B5EF4-FFF2-40B4-BE49-F238E27FC236}">
                <a16:creationId xmlns:a16="http://schemas.microsoft.com/office/drawing/2014/main" id="{9E47F201-1BA3-FC46-2759-CD7ED5236E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883A4F-8E72-8A94-BF3F-1D42AE12E6B9}"/>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163746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CA4CE0-466B-62A2-5CF2-51FFFCCA9431}"/>
              </a:ext>
            </a:extLst>
          </p:cNvPr>
          <p:cNvSpPr>
            <a:spLocks noGrp="1"/>
          </p:cNvSpPr>
          <p:nvPr>
            <p:ph type="dt" sz="half" idx="10"/>
          </p:nvPr>
        </p:nvSpPr>
        <p:spPr/>
        <p:txBody>
          <a:bodyPr/>
          <a:lstStyle/>
          <a:p>
            <a:fld id="{873D0303-5AE3-8245-9318-20403DCA289C}" type="datetimeFigureOut">
              <a:rPr lang="en-US" smtClean="0"/>
              <a:t>12/2/24</a:t>
            </a:fld>
            <a:endParaRPr lang="en-US"/>
          </a:p>
        </p:txBody>
      </p:sp>
      <p:sp>
        <p:nvSpPr>
          <p:cNvPr id="3" name="Footer Placeholder 2">
            <a:extLst>
              <a:ext uri="{FF2B5EF4-FFF2-40B4-BE49-F238E27FC236}">
                <a16:creationId xmlns:a16="http://schemas.microsoft.com/office/drawing/2014/main" id="{FEAA676C-F45F-A545-D660-BB4FF34357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30CD92-D931-D99F-EF83-06583A731513}"/>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522331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F4E61-BD53-0C92-8D97-7D64A5226E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C95AF-8AA6-AD6D-50DD-74E22B1A2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BC98B3-4082-CFF8-A82F-773191E85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B2B297-5D04-6A3B-49F9-59D87180BCD6}"/>
              </a:ext>
            </a:extLst>
          </p:cNvPr>
          <p:cNvSpPr>
            <a:spLocks noGrp="1"/>
          </p:cNvSpPr>
          <p:nvPr>
            <p:ph type="dt" sz="half" idx="10"/>
          </p:nvPr>
        </p:nvSpPr>
        <p:spPr/>
        <p:txBody>
          <a:bodyPr/>
          <a:lstStyle/>
          <a:p>
            <a:fld id="{873D0303-5AE3-8245-9318-20403DCA289C}" type="datetimeFigureOut">
              <a:rPr lang="en-US" smtClean="0"/>
              <a:t>12/2/24</a:t>
            </a:fld>
            <a:endParaRPr lang="en-US"/>
          </a:p>
        </p:txBody>
      </p:sp>
      <p:sp>
        <p:nvSpPr>
          <p:cNvPr id="6" name="Footer Placeholder 5">
            <a:extLst>
              <a:ext uri="{FF2B5EF4-FFF2-40B4-BE49-F238E27FC236}">
                <a16:creationId xmlns:a16="http://schemas.microsoft.com/office/drawing/2014/main" id="{17DD1D54-807B-072C-6309-EF062E79B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1FC122-6CA7-9FA5-A1A2-6B65B135A651}"/>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1249701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8938A-6772-4B0F-43C1-F460DA8D3A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F4CF49-DD89-DA8A-FECE-833CEDF4C5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8B3099-BF87-88DE-0E09-A966240B97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452287-43BA-A6B8-380C-036C8BED2393}"/>
              </a:ext>
            </a:extLst>
          </p:cNvPr>
          <p:cNvSpPr>
            <a:spLocks noGrp="1"/>
          </p:cNvSpPr>
          <p:nvPr>
            <p:ph type="dt" sz="half" idx="10"/>
          </p:nvPr>
        </p:nvSpPr>
        <p:spPr/>
        <p:txBody>
          <a:bodyPr/>
          <a:lstStyle/>
          <a:p>
            <a:fld id="{873D0303-5AE3-8245-9318-20403DCA289C}" type="datetimeFigureOut">
              <a:rPr lang="en-US" smtClean="0"/>
              <a:t>12/2/24</a:t>
            </a:fld>
            <a:endParaRPr lang="en-US"/>
          </a:p>
        </p:txBody>
      </p:sp>
      <p:sp>
        <p:nvSpPr>
          <p:cNvPr id="6" name="Footer Placeholder 5">
            <a:extLst>
              <a:ext uri="{FF2B5EF4-FFF2-40B4-BE49-F238E27FC236}">
                <a16:creationId xmlns:a16="http://schemas.microsoft.com/office/drawing/2014/main" id="{9D2DE5D5-F96D-7849-CDBB-952B731074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81DC6A-B132-61D7-030A-D41BC6C4FD1D}"/>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650451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44D020-973C-4847-516D-50A2675A48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DDD96A-BBC4-945E-E4FA-D5C3D8B3BB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B8747C-DC80-F8EC-F2F6-F6A01789F6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3D0303-5AE3-8245-9318-20403DCA289C}" type="datetimeFigureOut">
              <a:rPr lang="en-US" smtClean="0"/>
              <a:t>12/2/24</a:t>
            </a:fld>
            <a:endParaRPr lang="en-US"/>
          </a:p>
        </p:txBody>
      </p:sp>
      <p:sp>
        <p:nvSpPr>
          <p:cNvPr id="5" name="Footer Placeholder 4">
            <a:extLst>
              <a:ext uri="{FF2B5EF4-FFF2-40B4-BE49-F238E27FC236}">
                <a16:creationId xmlns:a16="http://schemas.microsoft.com/office/drawing/2014/main" id="{6FF21515-9A31-8BCB-DE7E-592DEBF0A1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0EA7446-6045-AB37-61D9-7208E7BF83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8357A9-1869-E34B-A3C5-66FDDD6B19B7}" type="slidenum">
              <a:rPr lang="en-US" smtClean="0"/>
              <a:t>‹#›</a:t>
            </a:fld>
            <a:endParaRPr lang="en-US"/>
          </a:p>
        </p:txBody>
      </p:sp>
    </p:spTree>
    <p:extLst>
      <p:ext uri="{BB962C8B-B14F-4D97-AF65-F5344CB8AC3E}">
        <p14:creationId xmlns:p14="http://schemas.microsoft.com/office/powerpoint/2010/main" val="3514416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Cartoon pirate holding a scroll and a parrot on a sign&#10;&#10;Description automatically generated">
            <a:extLst>
              <a:ext uri="{FF2B5EF4-FFF2-40B4-BE49-F238E27FC236}">
                <a16:creationId xmlns:a16="http://schemas.microsoft.com/office/drawing/2014/main" id="{08A41952-38DB-6B53-1601-25A8E5FF7124}"/>
              </a:ext>
            </a:extLst>
          </p:cNvPr>
          <p:cNvPicPr>
            <a:picLocks noChangeAspect="1"/>
          </p:cNvPicPr>
          <p:nvPr/>
        </p:nvPicPr>
        <p:blipFill>
          <a:blip r:embed="rId3"/>
          <a:stretch>
            <a:fillRect/>
          </a:stretch>
        </p:blipFill>
        <p:spPr>
          <a:xfrm>
            <a:off x="1528762" y="795"/>
            <a:ext cx="9134475" cy="6857205"/>
          </a:xfrm>
          <a:prstGeom prst="rect">
            <a:avLst/>
          </a:prstGeom>
        </p:spPr>
      </p:pic>
      <p:sp>
        <p:nvSpPr>
          <p:cNvPr id="37" name="TextBox 36">
            <a:extLst>
              <a:ext uri="{FF2B5EF4-FFF2-40B4-BE49-F238E27FC236}">
                <a16:creationId xmlns:a16="http://schemas.microsoft.com/office/drawing/2014/main" id="{768A1D80-FDE7-15F5-8026-DC2C92405900}"/>
              </a:ext>
            </a:extLst>
          </p:cNvPr>
          <p:cNvSpPr txBox="1"/>
          <p:nvPr/>
        </p:nvSpPr>
        <p:spPr>
          <a:xfrm>
            <a:off x="5260448" y="2883201"/>
            <a:ext cx="3816877" cy="1846659"/>
          </a:xfrm>
          <a:prstGeom prst="rect">
            <a:avLst/>
          </a:prstGeom>
          <a:noFill/>
        </p:spPr>
        <p:txBody>
          <a:bodyPr wrap="square" rtlCol="0">
            <a:spAutoFit/>
          </a:bodyPr>
          <a:lstStyle/>
          <a:p>
            <a:pPr algn="ctr"/>
            <a:r>
              <a:rPr lang="en-US" sz="3800" b="1" dirty="0">
                <a:ln w="22225">
                  <a:solidFill>
                    <a:srgbClr val="966B3B"/>
                  </a:solidFill>
                  <a:prstDash val="solid"/>
                </a:ln>
                <a:solidFill>
                  <a:srgbClr val="FFFBD5"/>
                </a:solidFill>
                <a:latin typeface="Arial" panose="020B0604020202020204" pitchFamily="34" charset="0"/>
                <a:cs typeface="Arial" panose="020B0604020202020204" pitchFamily="34" charset="0"/>
              </a:rPr>
              <a:t>Welcome </a:t>
            </a:r>
          </a:p>
          <a:p>
            <a:pPr algn="ctr"/>
            <a:r>
              <a:rPr lang="en-US" sz="3800" b="1" dirty="0">
                <a:ln w="22225">
                  <a:solidFill>
                    <a:srgbClr val="966B3B"/>
                  </a:solidFill>
                  <a:prstDash val="solid"/>
                </a:ln>
                <a:solidFill>
                  <a:srgbClr val="FFFBD5"/>
                </a:solidFill>
                <a:latin typeface="Arial" panose="020B0604020202020204" pitchFamily="34" charset="0"/>
                <a:cs typeface="Arial" panose="020B0604020202020204" pitchFamily="34" charset="0"/>
              </a:rPr>
              <a:t>to the</a:t>
            </a:r>
          </a:p>
          <a:p>
            <a:pPr algn="ctr"/>
            <a:r>
              <a:rPr lang="en-US" sz="3800" b="1" dirty="0">
                <a:ln w="22225">
                  <a:solidFill>
                    <a:srgbClr val="966B3B"/>
                  </a:solidFill>
                  <a:prstDash val="solid"/>
                </a:ln>
                <a:solidFill>
                  <a:srgbClr val="FFFBD5"/>
                </a:solidFill>
                <a:latin typeface="Arial" panose="020B0604020202020204" pitchFamily="34" charset="0"/>
                <a:cs typeface="Arial" panose="020B0604020202020204" pitchFamily="34" charset="0"/>
              </a:rPr>
              <a:t>Treasure Hunt</a:t>
            </a:r>
          </a:p>
        </p:txBody>
      </p:sp>
    </p:spTree>
    <p:extLst>
      <p:ext uri="{BB962C8B-B14F-4D97-AF65-F5344CB8AC3E}">
        <p14:creationId xmlns:p14="http://schemas.microsoft.com/office/powerpoint/2010/main" val="1769999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3804557" y="1557413"/>
            <a:ext cx="5894614" cy="1631216"/>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Here, you invested 2 coins and your opponent 5. They win the key to the treasure, because you invested less. You keep 2 coins. Please play the video.</a:t>
            </a:r>
          </a:p>
        </p:txBody>
      </p:sp>
    </p:spTree>
    <p:extLst>
      <p:ext uri="{BB962C8B-B14F-4D97-AF65-F5344CB8AC3E}">
        <p14:creationId xmlns:p14="http://schemas.microsoft.com/office/powerpoint/2010/main" val="373674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3807503" y="1557413"/>
            <a:ext cx="5816182" cy="1785104"/>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Here, you and your opponent invested 3 coins each. No one wins the key; the chest stays locked. You keep 1 coin.</a:t>
            </a:r>
          </a:p>
          <a:p>
            <a:pPr algn="ctr"/>
            <a:endParaRPr lang="en-CA" sz="10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Please play the video.</a:t>
            </a:r>
          </a:p>
        </p:txBody>
      </p:sp>
    </p:spTree>
    <p:extLst>
      <p:ext uri="{BB962C8B-B14F-4D97-AF65-F5344CB8AC3E}">
        <p14:creationId xmlns:p14="http://schemas.microsoft.com/office/powerpoint/2010/main" val="3957592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2785378"/>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each round, besides winning (or not winning) the treasure, </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you’ll also get to keep any coins that you didn’t invest and </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are still on your side of the screen.</a:t>
            </a:r>
          </a:p>
        </p:txBody>
      </p:sp>
    </p:spTree>
    <p:extLst>
      <p:ext uri="{BB962C8B-B14F-4D97-AF65-F5344CB8AC3E}">
        <p14:creationId xmlns:p14="http://schemas.microsoft.com/office/powerpoint/2010/main" val="3721050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3170099"/>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For example, you invested 2 coins and kept 2 coins. And you won.</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Your final prize will be the 2 coins kept plus the treasure chest.</a:t>
            </a:r>
          </a:p>
        </p:txBody>
      </p:sp>
      <p:pic>
        <p:nvPicPr>
          <p:cNvPr id="4" name="Picture 3" descr="A chest full of gold coins&#10;&#10;Description automatically generated">
            <a:extLst>
              <a:ext uri="{FF2B5EF4-FFF2-40B4-BE49-F238E27FC236}">
                <a16:creationId xmlns:a16="http://schemas.microsoft.com/office/drawing/2014/main" id="{EC422A22-9FED-5DE7-4DC8-260C63D8820A}"/>
              </a:ext>
            </a:extLst>
          </p:cNvPr>
          <p:cNvPicPr>
            <a:picLocks noChangeAspect="1"/>
          </p:cNvPicPr>
          <p:nvPr/>
        </p:nvPicPr>
        <p:blipFill>
          <a:blip r:embed="rId4"/>
          <a:stretch>
            <a:fillRect/>
          </a:stretch>
        </p:blipFill>
        <p:spPr>
          <a:xfrm>
            <a:off x="7450213" y="4811747"/>
            <a:ext cx="1252759" cy="1102972"/>
          </a:xfrm>
          <a:prstGeom prst="rect">
            <a:avLst/>
          </a:prstGeom>
        </p:spPr>
      </p:pic>
      <p:pic>
        <p:nvPicPr>
          <p:cNvPr id="6" name="Picture 5" descr="A gold coin on a black background&#10;&#10;Description automatically generated">
            <a:extLst>
              <a:ext uri="{FF2B5EF4-FFF2-40B4-BE49-F238E27FC236}">
                <a16:creationId xmlns:a16="http://schemas.microsoft.com/office/drawing/2014/main" id="{7A135DFF-548F-F129-E9A3-5AC47DC72DC5}"/>
              </a:ext>
            </a:extLst>
          </p:cNvPr>
          <p:cNvPicPr>
            <a:picLocks noChangeAspect="1"/>
          </p:cNvPicPr>
          <p:nvPr/>
        </p:nvPicPr>
        <p:blipFill>
          <a:blip r:embed="rId5"/>
          <a:stretch>
            <a:fillRect/>
          </a:stretch>
        </p:blipFill>
        <p:spPr>
          <a:xfrm>
            <a:off x="4814065" y="2571770"/>
            <a:ext cx="4317323" cy="857230"/>
          </a:xfrm>
          <a:prstGeom prst="rect">
            <a:avLst/>
          </a:prstGeom>
        </p:spPr>
      </p:pic>
      <p:pic>
        <p:nvPicPr>
          <p:cNvPr id="9" name="Picture 8" descr="A gold coin on a black background&#10;&#10;Description automatically generated">
            <a:extLst>
              <a:ext uri="{FF2B5EF4-FFF2-40B4-BE49-F238E27FC236}">
                <a16:creationId xmlns:a16="http://schemas.microsoft.com/office/drawing/2014/main" id="{B8C38B0C-064D-2B3E-7D5C-10CA45378B2C}"/>
              </a:ext>
            </a:extLst>
          </p:cNvPr>
          <p:cNvPicPr>
            <a:picLocks noChangeAspect="1"/>
          </p:cNvPicPr>
          <p:nvPr/>
        </p:nvPicPr>
        <p:blipFill>
          <a:blip r:embed="rId5"/>
          <a:srcRect l="38940"/>
          <a:stretch/>
        </p:blipFill>
        <p:spPr>
          <a:xfrm>
            <a:off x="4814065" y="4948153"/>
            <a:ext cx="2636148" cy="857230"/>
          </a:xfrm>
          <a:prstGeom prst="rect">
            <a:avLst/>
          </a:prstGeom>
        </p:spPr>
      </p:pic>
      <p:sp>
        <p:nvSpPr>
          <p:cNvPr id="10" name="TextBox 9">
            <a:extLst>
              <a:ext uri="{FF2B5EF4-FFF2-40B4-BE49-F238E27FC236}">
                <a16:creationId xmlns:a16="http://schemas.microsoft.com/office/drawing/2014/main" id="{E666E849-A8A0-93E9-F3BD-E8A732442429}"/>
              </a:ext>
            </a:extLst>
          </p:cNvPr>
          <p:cNvSpPr txBox="1">
            <a:spLocks/>
          </p:cNvSpPr>
          <p:nvPr/>
        </p:nvSpPr>
        <p:spPr>
          <a:xfrm>
            <a:off x="6654301" y="5124706"/>
            <a:ext cx="636849" cy="477054"/>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578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3693319"/>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 will play several rounds of the game. </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The opponent that you play with will be another person on each round.</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Your opponent's choice is picked from one of 14 players who have played the game before.</a:t>
            </a:r>
          </a:p>
        </p:txBody>
      </p:sp>
    </p:spTree>
    <p:extLst>
      <p:ext uri="{BB962C8B-B14F-4D97-AF65-F5344CB8AC3E}">
        <p14:creationId xmlns:p14="http://schemas.microsoft.com/office/powerpoint/2010/main" val="10899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2785378"/>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To play the game, </a:t>
            </a: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use the </a:t>
            </a:r>
            <a:r>
              <a:rPr lang="en-CA" sz="2500" b="1"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left</a:t>
            </a: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and </a:t>
            </a:r>
            <a:r>
              <a:rPr lang="en-CA" sz="2500" b="1"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right</a:t>
            </a: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arrow keys on your keyboard to decide how many coins (0-4) you want to invest.</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5000" dirty="0">
                <a:latin typeface="Apple Color Emoji" pitchFamily="2" charset="0"/>
              </a:rPr>
              <a:t>⬅️ ➡️</a:t>
            </a: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C825DFF-70D1-CCD5-95CC-DC4C680E8A7B}"/>
              </a:ext>
            </a:extLst>
          </p:cNvPr>
          <p:cNvSpPr txBox="1">
            <a:spLocks/>
          </p:cNvSpPr>
          <p:nvPr/>
        </p:nvSpPr>
        <p:spPr>
          <a:xfrm>
            <a:off x="4038677" y="4342791"/>
            <a:ext cx="5337551" cy="1677382"/>
          </a:xfrm>
          <a:prstGeom prst="rect">
            <a:avLst/>
          </a:prstGeom>
          <a:noFill/>
        </p:spPr>
        <p:txBody>
          <a:bodyPr wrap="square" rtlCol="0">
            <a:spAutoFit/>
          </a:bodyPr>
          <a:lstStyle/>
          <a:p>
            <a:pPr marL="342900" indent="-342900">
              <a:buFont typeface="Courier New" panose="02070309020205020404" pitchFamily="49" charset="0"/>
              <a:buChar char="o"/>
            </a:pP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Press the right arrow to invest 1 more coin.</a:t>
            </a:r>
          </a:p>
          <a:p>
            <a:pPr marL="342900" indent="-342900">
              <a:buFont typeface="Courier New" panose="02070309020205020404" pitchFamily="49" charset="0"/>
              <a:buChar char="o"/>
            </a:pP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Press the left arrow to invest 1 less coin.</a:t>
            </a:r>
            <a:r>
              <a:rPr lang="en-CA" sz="2800" dirty="0">
                <a:latin typeface="Apple Color Emoji" pitchFamily="2" charset="0"/>
              </a:rPr>
              <a:t> </a:t>
            </a: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7" name="Picture 6" descr="A white square with a black arrow&#10;&#10;Description automatically generated">
            <a:extLst>
              <a:ext uri="{FF2B5EF4-FFF2-40B4-BE49-F238E27FC236}">
                <a16:creationId xmlns:a16="http://schemas.microsoft.com/office/drawing/2014/main" id="{9476F903-727B-BFE9-E625-E6E82A601316}"/>
              </a:ext>
            </a:extLst>
          </p:cNvPr>
          <p:cNvPicPr>
            <a:picLocks noChangeAspect="1"/>
          </p:cNvPicPr>
          <p:nvPr/>
        </p:nvPicPr>
        <p:blipFill>
          <a:blip r:embed="rId4"/>
          <a:stretch>
            <a:fillRect/>
          </a:stretch>
        </p:blipFill>
        <p:spPr>
          <a:xfrm>
            <a:off x="5714223" y="3429000"/>
            <a:ext cx="763553" cy="774991"/>
          </a:xfrm>
          <a:prstGeom prst="rect">
            <a:avLst/>
          </a:prstGeom>
        </p:spPr>
      </p:pic>
      <p:pic>
        <p:nvPicPr>
          <p:cNvPr id="8" name="Picture 7" descr="A white square with a black arrow&#10;&#10;Description automatically generated">
            <a:extLst>
              <a:ext uri="{FF2B5EF4-FFF2-40B4-BE49-F238E27FC236}">
                <a16:creationId xmlns:a16="http://schemas.microsoft.com/office/drawing/2014/main" id="{A743F879-E424-C53A-9BBB-AE4D00B785AC}"/>
              </a:ext>
            </a:extLst>
          </p:cNvPr>
          <p:cNvPicPr>
            <a:picLocks noChangeAspect="1"/>
          </p:cNvPicPr>
          <p:nvPr/>
        </p:nvPicPr>
        <p:blipFill>
          <a:blip r:embed="rId5"/>
          <a:stretch>
            <a:fillRect/>
          </a:stretch>
        </p:blipFill>
        <p:spPr>
          <a:xfrm>
            <a:off x="6978505" y="3432365"/>
            <a:ext cx="768309" cy="774000"/>
          </a:xfrm>
          <a:prstGeom prst="rect">
            <a:avLst/>
          </a:prstGeom>
        </p:spPr>
      </p:pic>
    </p:spTree>
    <p:extLst>
      <p:ext uri="{BB962C8B-B14F-4D97-AF65-F5344CB8AC3E}">
        <p14:creationId xmlns:p14="http://schemas.microsoft.com/office/powerpoint/2010/main" val="2973574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75659B3-9A2B-2B9F-9AF2-0FDE62B6989F}"/>
              </a:ext>
            </a:extLst>
          </p:cNvPr>
          <p:cNvSpPr txBox="1"/>
          <p:nvPr/>
        </p:nvSpPr>
        <p:spPr>
          <a:xfrm>
            <a:off x="4318204" y="4840447"/>
            <a:ext cx="840133" cy="861774"/>
          </a:xfrm>
          <a:prstGeom prst="rect">
            <a:avLst/>
          </a:prstGeom>
          <a:noFill/>
        </p:spPr>
        <p:txBody>
          <a:bodyPr wrap="square">
            <a:spAutoFit/>
          </a:bodyPr>
          <a:lstStyle/>
          <a:p>
            <a:r>
              <a:rPr lang="en-CA" sz="5000" dirty="0">
                <a:latin typeface="Apple Color Emoji" pitchFamily="2" charset="0"/>
              </a:rPr>
              <a:t>⬅️</a:t>
            </a:r>
            <a:endParaRPr lang="en-US" sz="5000" dirty="0"/>
          </a:p>
        </p:txBody>
      </p:sp>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861774"/>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Thus, if you press the right arrow key twice, you will invest 2 coins.</a:t>
            </a:r>
          </a:p>
        </p:txBody>
      </p:sp>
      <p:sp>
        <p:nvSpPr>
          <p:cNvPr id="9" name="TextBox 8">
            <a:extLst>
              <a:ext uri="{FF2B5EF4-FFF2-40B4-BE49-F238E27FC236}">
                <a16:creationId xmlns:a16="http://schemas.microsoft.com/office/drawing/2014/main" id="{1D1BE078-6622-6FEE-12ED-629482C489DC}"/>
              </a:ext>
            </a:extLst>
          </p:cNvPr>
          <p:cNvSpPr txBox="1"/>
          <p:nvPr/>
        </p:nvSpPr>
        <p:spPr>
          <a:xfrm>
            <a:off x="4306774" y="2711574"/>
            <a:ext cx="840132" cy="861774"/>
          </a:xfrm>
          <a:prstGeom prst="rect">
            <a:avLst/>
          </a:prstGeom>
          <a:noFill/>
        </p:spPr>
        <p:txBody>
          <a:bodyPr wrap="square">
            <a:spAutoFit/>
          </a:bodyPr>
          <a:lstStyle/>
          <a:p>
            <a:r>
              <a:rPr lang="en-CA" sz="5000" dirty="0">
                <a:latin typeface="Apple Color Emoji" pitchFamily="2" charset="0"/>
              </a:rPr>
              <a:t>➡️</a:t>
            </a:r>
            <a:endParaRPr lang="en-US" sz="5000" dirty="0"/>
          </a:p>
        </p:txBody>
      </p:sp>
      <p:sp>
        <p:nvSpPr>
          <p:cNvPr id="11" name="TextBox 10">
            <a:extLst>
              <a:ext uri="{FF2B5EF4-FFF2-40B4-BE49-F238E27FC236}">
                <a16:creationId xmlns:a16="http://schemas.microsoft.com/office/drawing/2014/main" id="{FD9D434F-1D3B-3194-061B-49B79B4E290D}"/>
              </a:ext>
            </a:extLst>
          </p:cNvPr>
          <p:cNvSpPr txBox="1"/>
          <p:nvPr/>
        </p:nvSpPr>
        <p:spPr>
          <a:xfrm>
            <a:off x="5158337" y="2713191"/>
            <a:ext cx="840132" cy="861774"/>
          </a:xfrm>
          <a:prstGeom prst="rect">
            <a:avLst/>
          </a:prstGeom>
          <a:noFill/>
        </p:spPr>
        <p:txBody>
          <a:bodyPr wrap="square">
            <a:spAutoFit/>
          </a:bodyPr>
          <a:lstStyle/>
          <a:p>
            <a:r>
              <a:rPr lang="en-CA" sz="5000" dirty="0">
                <a:latin typeface="Apple Color Emoji" pitchFamily="2" charset="0"/>
              </a:rPr>
              <a:t>➡️</a:t>
            </a:r>
            <a:endParaRPr lang="en-US" sz="5000" dirty="0"/>
          </a:p>
        </p:txBody>
      </p:sp>
      <p:pic>
        <p:nvPicPr>
          <p:cNvPr id="12" name="Picture 11" descr="A gold coin with a black background&#10;&#10;Description automatically generated">
            <a:extLst>
              <a:ext uri="{FF2B5EF4-FFF2-40B4-BE49-F238E27FC236}">
                <a16:creationId xmlns:a16="http://schemas.microsoft.com/office/drawing/2014/main" id="{4BF97FAD-2266-A3AD-D98C-C0B086A886B5}"/>
              </a:ext>
            </a:extLst>
          </p:cNvPr>
          <p:cNvPicPr>
            <a:picLocks noChangeAspect="1"/>
          </p:cNvPicPr>
          <p:nvPr/>
        </p:nvPicPr>
        <p:blipFill>
          <a:blip r:embed="rId4"/>
          <a:stretch>
            <a:fillRect/>
          </a:stretch>
        </p:blipFill>
        <p:spPr>
          <a:xfrm>
            <a:off x="6193533" y="2493348"/>
            <a:ext cx="960000" cy="1080000"/>
          </a:xfrm>
          <a:prstGeom prst="rect">
            <a:avLst/>
          </a:prstGeom>
        </p:spPr>
      </p:pic>
      <p:pic>
        <p:nvPicPr>
          <p:cNvPr id="13" name="Picture 12" descr="A gold coin with a black background&#10;&#10;Description automatically generated">
            <a:extLst>
              <a:ext uri="{FF2B5EF4-FFF2-40B4-BE49-F238E27FC236}">
                <a16:creationId xmlns:a16="http://schemas.microsoft.com/office/drawing/2014/main" id="{BA234FDF-EF11-97A1-A596-9280371C8487}"/>
              </a:ext>
            </a:extLst>
          </p:cNvPr>
          <p:cNvPicPr>
            <a:picLocks noChangeAspect="1"/>
          </p:cNvPicPr>
          <p:nvPr/>
        </p:nvPicPr>
        <p:blipFill>
          <a:blip r:embed="rId4"/>
          <a:stretch>
            <a:fillRect/>
          </a:stretch>
        </p:blipFill>
        <p:spPr>
          <a:xfrm>
            <a:off x="7291329" y="2493348"/>
            <a:ext cx="960000" cy="1080000"/>
          </a:xfrm>
          <a:prstGeom prst="rect">
            <a:avLst/>
          </a:prstGeom>
        </p:spPr>
      </p:pic>
      <p:sp>
        <p:nvSpPr>
          <p:cNvPr id="14" name="TextBox 13">
            <a:extLst>
              <a:ext uri="{FF2B5EF4-FFF2-40B4-BE49-F238E27FC236}">
                <a16:creationId xmlns:a16="http://schemas.microsoft.com/office/drawing/2014/main" id="{7CEC37FB-FD02-FA10-04FC-F45ADAF4D830}"/>
              </a:ext>
            </a:extLst>
          </p:cNvPr>
          <p:cNvSpPr txBox="1">
            <a:spLocks/>
          </p:cNvSpPr>
          <p:nvPr/>
        </p:nvSpPr>
        <p:spPr>
          <a:xfrm>
            <a:off x="4038677" y="3776819"/>
            <a:ext cx="5337551" cy="861774"/>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If you, then, press the left arrow key once, you will only invest 1 coin.</a:t>
            </a:r>
          </a:p>
        </p:txBody>
      </p:sp>
      <p:pic>
        <p:nvPicPr>
          <p:cNvPr id="15" name="Picture 14" descr="A gold coin with a black background&#10;&#10;Description automatically generated">
            <a:extLst>
              <a:ext uri="{FF2B5EF4-FFF2-40B4-BE49-F238E27FC236}">
                <a16:creationId xmlns:a16="http://schemas.microsoft.com/office/drawing/2014/main" id="{DD6CD79C-1BCA-4877-6359-EC087F7583AD}"/>
              </a:ext>
            </a:extLst>
          </p:cNvPr>
          <p:cNvPicPr>
            <a:picLocks noChangeAspect="1"/>
          </p:cNvPicPr>
          <p:nvPr/>
        </p:nvPicPr>
        <p:blipFill>
          <a:blip r:embed="rId4"/>
          <a:stretch>
            <a:fillRect/>
          </a:stretch>
        </p:blipFill>
        <p:spPr>
          <a:xfrm>
            <a:off x="6186319" y="4668296"/>
            <a:ext cx="960000" cy="1080000"/>
          </a:xfrm>
          <a:prstGeom prst="rect">
            <a:avLst/>
          </a:prstGeom>
        </p:spPr>
      </p:pic>
      <p:pic>
        <p:nvPicPr>
          <p:cNvPr id="17" name="Picture 16" descr="A white square with a black arrow&#10;&#10;Description automatically generated">
            <a:extLst>
              <a:ext uri="{FF2B5EF4-FFF2-40B4-BE49-F238E27FC236}">
                <a16:creationId xmlns:a16="http://schemas.microsoft.com/office/drawing/2014/main" id="{153DAC74-35EC-5085-FC16-7BC0C604F9F0}"/>
              </a:ext>
            </a:extLst>
          </p:cNvPr>
          <p:cNvPicPr>
            <a:picLocks noChangeAspect="1"/>
          </p:cNvPicPr>
          <p:nvPr/>
        </p:nvPicPr>
        <p:blipFill>
          <a:blip r:embed="rId5"/>
          <a:stretch>
            <a:fillRect/>
          </a:stretch>
        </p:blipFill>
        <p:spPr>
          <a:xfrm>
            <a:off x="4343596" y="4820800"/>
            <a:ext cx="762577" cy="774000"/>
          </a:xfrm>
          <a:prstGeom prst="rect">
            <a:avLst/>
          </a:prstGeom>
        </p:spPr>
      </p:pic>
      <p:pic>
        <p:nvPicPr>
          <p:cNvPr id="19" name="Picture 18" descr="A white square with a black arrow&#10;&#10;Description automatically generated">
            <a:extLst>
              <a:ext uri="{FF2B5EF4-FFF2-40B4-BE49-F238E27FC236}">
                <a16:creationId xmlns:a16="http://schemas.microsoft.com/office/drawing/2014/main" id="{D0946418-5E1A-C545-A246-64C2727F0B09}"/>
              </a:ext>
            </a:extLst>
          </p:cNvPr>
          <p:cNvPicPr>
            <a:picLocks noChangeAspect="1"/>
          </p:cNvPicPr>
          <p:nvPr/>
        </p:nvPicPr>
        <p:blipFill>
          <a:blip r:embed="rId6"/>
          <a:stretch>
            <a:fillRect/>
          </a:stretch>
        </p:blipFill>
        <p:spPr>
          <a:xfrm>
            <a:off x="5196003" y="2646348"/>
            <a:ext cx="768309" cy="774000"/>
          </a:xfrm>
          <a:prstGeom prst="rect">
            <a:avLst/>
          </a:prstGeom>
        </p:spPr>
      </p:pic>
      <p:pic>
        <p:nvPicPr>
          <p:cNvPr id="20" name="Picture 19" descr="A white square with a black arrow&#10;&#10;Description automatically generated">
            <a:extLst>
              <a:ext uri="{FF2B5EF4-FFF2-40B4-BE49-F238E27FC236}">
                <a16:creationId xmlns:a16="http://schemas.microsoft.com/office/drawing/2014/main" id="{44F1535A-B723-81BE-3022-9BB6F1A67A80}"/>
              </a:ext>
            </a:extLst>
          </p:cNvPr>
          <p:cNvPicPr>
            <a:picLocks noChangeAspect="1"/>
          </p:cNvPicPr>
          <p:nvPr/>
        </p:nvPicPr>
        <p:blipFill>
          <a:blip r:embed="rId6"/>
          <a:stretch>
            <a:fillRect/>
          </a:stretch>
        </p:blipFill>
        <p:spPr>
          <a:xfrm>
            <a:off x="4313083" y="2621040"/>
            <a:ext cx="768309" cy="774000"/>
          </a:xfrm>
          <a:prstGeom prst="rect">
            <a:avLst/>
          </a:prstGeom>
        </p:spPr>
      </p:pic>
    </p:spTree>
    <p:extLst>
      <p:ext uri="{BB962C8B-B14F-4D97-AF65-F5344CB8AC3E}">
        <p14:creationId xmlns:p14="http://schemas.microsoft.com/office/powerpoint/2010/main" val="3081578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1785104"/>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This is how it will look in the game, if you first press the right arrow twice and then the left arrow once.</a:t>
            </a:r>
          </a:p>
          <a:p>
            <a:pPr algn="ctr"/>
            <a:endParaRPr lang="en-CA" sz="10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Please play the video.</a:t>
            </a:r>
          </a:p>
        </p:txBody>
      </p:sp>
    </p:spTree>
    <p:extLst>
      <p:ext uri="{BB962C8B-B14F-4D97-AF65-F5344CB8AC3E}">
        <p14:creationId xmlns:p14="http://schemas.microsoft.com/office/powerpoint/2010/main" val="1560376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4324261"/>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When you've decided how many coins you want to invest, press the </a:t>
            </a:r>
            <a:r>
              <a:rPr lang="en-CA" sz="2500" b="1"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space bar</a:t>
            </a: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After that, you’ll see what your opponent picked! </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Finally, you’ll find out who wins the key to the treasure!</a:t>
            </a:r>
          </a:p>
        </p:txBody>
      </p:sp>
      <p:pic>
        <p:nvPicPr>
          <p:cNvPr id="3" name="Picture 2" descr="A white rectangular object with black border&#10;&#10;Description automatically generated">
            <a:extLst>
              <a:ext uri="{FF2B5EF4-FFF2-40B4-BE49-F238E27FC236}">
                <a16:creationId xmlns:a16="http://schemas.microsoft.com/office/drawing/2014/main" id="{FFD1ABEA-A153-C93E-6805-73764ACF97E7}"/>
              </a:ext>
            </a:extLst>
          </p:cNvPr>
          <p:cNvPicPr>
            <a:picLocks noChangeAspect="1"/>
          </p:cNvPicPr>
          <p:nvPr/>
        </p:nvPicPr>
        <p:blipFill>
          <a:blip r:embed="rId4"/>
          <a:stretch>
            <a:fillRect/>
          </a:stretch>
        </p:blipFill>
        <p:spPr>
          <a:xfrm>
            <a:off x="5537373" y="2972525"/>
            <a:ext cx="2340158" cy="456475"/>
          </a:xfrm>
          <a:prstGeom prst="rect">
            <a:avLst/>
          </a:prstGeom>
        </p:spPr>
      </p:pic>
    </p:spTree>
    <p:extLst>
      <p:ext uri="{BB962C8B-B14F-4D97-AF65-F5344CB8AC3E}">
        <p14:creationId xmlns:p14="http://schemas.microsoft.com/office/powerpoint/2010/main" val="4062503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2785378"/>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After one of you wins the treasure, </a:t>
            </a: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 will </a:t>
            </a:r>
            <a:r>
              <a:rPr lang="en-CA" sz="2500" b="1"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automatically </a:t>
            </a: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move on to the </a:t>
            </a:r>
            <a:r>
              <a:rPr lang="en-CA" sz="2500" b="1"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next round </a:t>
            </a: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of the game!</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Let's try it out for real! Press 'next' to give it a go!</a:t>
            </a:r>
          </a:p>
        </p:txBody>
      </p:sp>
    </p:spTree>
    <p:extLst>
      <p:ext uri="{BB962C8B-B14F-4D97-AF65-F5344CB8AC3E}">
        <p14:creationId xmlns:p14="http://schemas.microsoft.com/office/powerpoint/2010/main" val="1044027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D5"/>
        </a:solidFill>
        <a:effectLst/>
      </p:bgPr>
    </p:bg>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3939540"/>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Today, you can win a treasure by investing coins.</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 will be paid a bonus based on the number of coins you keep and whether you win the treasure.</a:t>
            </a:r>
          </a:p>
        </p:txBody>
      </p:sp>
      <p:pic>
        <p:nvPicPr>
          <p:cNvPr id="5" name="Picture 4" descr="A chest full of gold coins&#10;&#10;Description automatically generated">
            <a:extLst>
              <a:ext uri="{FF2B5EF4-FFF2-40B4-BE49-F238E27FC236}">
                <a16:creationId xmlns:a16="http://schemas.microsoft.com/office/drawing/2014/main" id="{A9CA9C17-1715-1F6C-E3C5-D8CF743572EA}"/>
              </a:ext>
            </a:extLst>
          </p:cNvPr>
          <p:cNvPicPr>
            <a:picLocks noChangeAspect="1"/>
          </p:cNvPicPr>
          <p:nvPr/>
        </p:nvPicPr>
        <p:blipFill>
          <a:blip r:embed="rId4"/>
          <a:stretch>
            <a:fillRect/>
          </a:stretch>
        </p:blipFill>
        <p:spPr>
          <a:xfrm>
            <a:off x="4959767" y="2734200"/>
            <a:ext cx="1578312" cy="1389600"/>
          </a:xfrm>
          <a:prstGeom prst="rect">
            <a:avLst/>
          </a:prstGeom>
        </p:spPr>
      </p:pic>
      <p:pic>
        <p:nvPicPr>
          <p:cNvPr id="8" name="Picture 7" descr="A gold coin with a black background&#10;&#10;Description automatically generated">
            <a:extLst>
              <a:ext uri="{FF2B5EF4-FFF2-40B4-BE49-F238E27FC236}">
                <a16:creationId xmlns:a16="http://schemas.microsoft.com/office/drawing/2014/main" id="{AF1A24BE-A528-06AA-B71B-D7D754178F40}"/>
              </a:ext>
            </a:extLst>
          </p:cNvPr>
          <p:cNvPicPr>
            <a:picLocks noChangeAspect="1"/>
          </p:cNvPicPr>
          <p:nvPr/>
        </p:nvPicPr>
        <p:blipFill>
          <a:blip r:embed="rId5"/>
          <a:srcRect/>
          <a:stretch/>
        </p:blipFill>
        <p:spPr>
          <a:xfrm>
            <a:off x="7230749" y="2734200"/>
            <a:ext cx="1235200" cy="1389600"/>
          </a:xfrm>
          <a:prstGeom prst="rect">
            <a:avLst/>
          </a:prstGeom>
        </p:spPr>
      </p:pic>
    </p:spTree>
    <p:extLst>
      <p:ext uri="{BB962C8B-B14F-4D97-AF65-F5344CB8AC3E}">
        <p14:creationId xmlns:p14="http://schemas.microsoft.com/office/powerpoint/2010/main" val="2793665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6765D-8D64-E4A2-7EFE-B4826F0FC182}"/>
            </a:ext>
          </a:extLst>
        </p:cNvPr>
        <p:cNvGrpSpPr/>
        <p:nvPr/>
      </p:nvGrpSpPr>
      <p:grpSpPr>
        <a:xfrm>
          <a:off x="0" y="0"/>
          <a:ext cx="0" cy="0"/>
          <a:chOff x="0" y="0"/>
          <a:chExt cx="0" cy="0"/>
        </a:xfrm>
      </p:grpSpPr>
    </p:spTree>
    <p:extLst>
      <p:ext uri="{BB962C8B-B14F-4D97-AF65-F5344CB8AC3E}">
        <p14:creationId xmlns:p14="http://schemas.microsoft.com/office/powerpoint/2010/main" val="936799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939540"/>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After finishing the game, we'll randomly select one round to see how much you won in that round ($0 to $14).</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And guess what? </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 get to take this money home with you!</a:t>
            </a:r>
          </a:p>
        </p:txBody>
      </p:sp>
    </p:spTree>
    <p:extLst>
      <p:ext uri="{BB962C8B-B14F-4D97-AF65-F5344CB8AC3E}">
        <p14:creationId xmlns:p14="http://schemas.microsoft.com/office/powerpoint/2010/main" val="589799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4632037"/>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Remember: the bonus will depend on how well you did in one round chosen randomly. Since any round can be chosen, try your best in every round!</a:t>
            </a:r>
          </a:p>
          <a:p>
            <a:pPr algn="ctr"/>
            <a:endParaRPr lang="en-CA" sz="10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Don’t worry if you don’t win the treasure – you may still get a bonus from your coins kept!</a:t>
            </a:r>
          </a:p>
          <a:p>
            <a:pPr algn="ctr"/>
            <a:endParaRPr lang="en-CA" sz="10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Please answer the following questions to show you understand how the game works.</a:t>
            </a:r>
          </a:p>
        </p:txBody>
      </p:sp>
    </p:spTree>
    <p:extLst>
      <p:ext uri="{BB962C8B-B14F-4D97-AF65-F5344CB8AC3E}">
        <p14:creationId xmlns:p14="http://schemas.microsoft.com/office/powerpoint/2010/main" val="48096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A4B52-3756-AEB3-FAF9-2FD8C7D1683B}"/>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CA9CA237-41D6-6D80-350C-C793EE3432DC}"/>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0F66B205-3801-3A03-6DB3-CE1BB6B234CE}"/>
              </a:ext>
            </a:extLst>
          </p:cNvPr>
          <p:cNvSpPr txBox="1">
            <a:spLocks/>
          </p:cNvSpPr>
          <p:nvPr/>
        </p:nvSpPr>
        <p:spPr>
          <a:xfrm>
            <a:off x="4038677" y="1557413"/>
            <a:ext cx="5337551" cy="1631216"/>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True or False? </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this round, you win 1 coin, and your opponent wins 11 coins.</a:t>
            </a:r>
          </a:p>
        </p:txBody>
      </p:sp>
      <p:pic>
        <p:nvPicPr>
          <p:cNvPr id="9" name="Picture 8" descr="A screenshot of a video game&#10;&#10;Description automatically generated">
            <a:extLst>
              <a:ext uri="{FF2B5EF4-FFF2-40B4-BE49-F238E27FC236}">
                <a16:creationId xmlns:a16="http://schemas.microsoft.com/office/drawing/2014/main" id="{D3A69DF4-D616-E297-B65E-B772AA0BAFDC}"/>
              </a:ext>
            </a:extLst>
          </p:cNvPr>
          <p:cNvPicPr>
            <a:picLocks noChangeAspect="1"/>
          </p:cNvPicPr>
          <p:nvPr/>
        </p:nvPicPr>
        <p:blipFill>
          <a:blip r:embed="rId4"/>
          <a:stretch>
            <a:fillRect/>
          </a:stretch>
        </p:blipFill>
        <p:spPr>
          <a:xfrm>
            <a:off x="4203569" y="3429000"/>
            <a:ext cx="5007763" cy="2390623"/>
          </a:xfrm>
          <a:prstGeom prst="rect">
            <a:avLst/>
          </a:prstGeom>
        </p:spPr>
      </p:pic>
    </p:spTree>
    <p:extLst>
      <p:ext uri="{BB962C8B-B14F-4D97-AF65-F5344CB8AC3E}">
        <p14:creationId xmlns:p14="http://schemas.microsoft.com/office/powerpoint/2010/main" val="2752661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F87C2-7021-AEBA-5881-A00154F59EEE}"/>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294D6E2B-4557-BCE3-D943-6C46A6E9E7E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7ADC8BC3-F0EE-F589-A2DC-90F4019529C4}"/>
              </a:ext>
            </a:extLst>
          </p:cNvPr>
          <p:cNvSpPr txBox="1">
            <a:spLocks/>
          </p:cNvSpPr>
          <p:nvPr/>
        </p:nvSpPr>
        <p:spPr>
          <a:xfrm>
            <a:off x="4038677" y="1557413"/>
            <a:ext cx="5337551" cy="3939540"/>
          </a:xfrm>
          <a:prstGeom prst="rect">
            <a:avLst/>
          </a:prstGeom>
          <a:noFill/>
        </p:spPr>
        <p:txBody>
          <a:bodyPr wrap="square" rtlCol="0">
            <a:spAutoFit/>
          </a:bodyPr>
          <a:lstStyle>
            <a:defPPr>
              <a:defRPr lang="en-US"/>
            </a:defPPr>
            <a:lvl1pPr algn="ctr">
              <a:defRPr sz="250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stStyle>
          <a:p>
            <a:r>
              <a:rPr lang="en-CA" dirty="0"/>
              <a:t>That is correct! </a:t>
            </a:r>
          </a:p>
          <a:p>
            <a:endParaRPr lang="en-CA" dirty="0"/>
          </a:p>
          <a:p>
            <a:r>
              <a:rPr lang="en-CA" sz="5000" dirty="0"/>
              <a:t>👍🏽</a:t>
            </a:r>
          </a:p>
          <a:p>
            <a:endParaRPr lang="en-CA" dirty="0"/>
          </a:p>
          <a:p>
            <a:r>
              <a:rPr lang="en-CA" dirty="0"/>
              <a:t>Once the treasure chest unlocks, you get to keep everything on your side of the screen, and your opponent gets to keep everything on their side of the screen!</a:t>
            </a:r>
          </a:p>
        </p:txBody>
      </p:sp>
    </p:spTree>
    <p:extLst>
      <p:ext uri="{BB962C8B-B14F-4D97-AF65-F5344CB8AC3E}">
        <p14:creationId xmlns:p14="http://schemas.microsoft.com/office/powerpoint/2010/main" val="3843943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7C786-3795-A083-F512-7C2029712B75}"/>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651879B9-B8CA-38BD-A977-C80321ED2944}"/>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9D4DA408-57EB-943D-8B07-18D154D66F1F}"/>
              </a:ext>
            </a:extLst>
          </p:cNvPr>
          <p:cNvSpPr txBox="1">
            <a:spLocks/>
          </p:cNvSpPr>
          <p:nvPr/>
        </p:nvSpPr>
        <p:spPr>
          <a:xfrm>
            <a:off x="4038677" y="1557413"/>
            <a:ext cx="5337551" cy="4324261"/>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is incorrect. </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50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Once the treasure chest unlocks, you get to keep everything on your side of the screen, and your opponent gets to keep everything on their side of the screen!</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3469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2015936"/>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True or False? </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Your opponent will be the same in each round.</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468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939540"/>
          </a:xfrm>
          <a:prstGeom prst="rect">
            <a:avLst/>
          </a:prstGeom>
          <a:noFill/>
        </p:spPr>
        <p:txBody>
          <a:bodyPr wrap="square" rtlCol="0">
            <a:spAutoFit/>
          </a:bodyPr>
          <a:lstStyle>
            <a:defPPr>
              <a:defRPr lang="en-US"/>
            </a:defPPr>
            <a:lvl1pPr algn="ctr">
              <a:defRPr sz="250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stStyle>
          <a:p>
            <a:r>
              <a:rPr lang="en-CA" dirty="0"/>
              <a:t>That is correct! </a:t>
            </a:r>
          </a:p>
          <a:p>
            <a:endParaRPr lang="en-CA" dirty="0"/>
          </a:p>
          <a:p>
            <a:r>
              <a:rPr lang="en-CA" sz="5000" dirty="0"/>
              <a:t>👍🏽</a:t>
            </a:r>
          </a:p>
          <a:p>
            <a:endParaRPr lang="en-CA" dirty="0"/>
          </a:p>
          <a:p>
            <a:r>
              <a:rPr lang="en-CA" dirty="0"/>
              <a:t>Your opponent is one of several people who played this game before. You won’t know which one you’re playing against because it’s random each round.</a:t>
            </a:r>
          </a:p>
        </p:txBody>
      </p:sp>
    </p:spTree>
    <p:extLst>
      <p:ext uri="{BB962C8B-B14F-4D97-AF65-F5344CB8AC3E}">
        <p14:creationId xmlns:p14="http://schemas.microsoft.com/office/powerpoint/2010/main" val="2619439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554819"/>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is incorrect. </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50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Your opponent is one of several people who have played this game before. You won’t know who they are because it's random each round.</a:t>
            </a:r>
          </a:p>
        </p:txBody>
      </p:sp>
    </p:spTree>
    <p:extLst>
      <p:ext uri="{BB962C8B-B14F-4D97-AF65-F5344CB8AC3E}">
        <p14:creationId xmlns:p14="http://schemas.microsoft.com/office/powerpoint/2010/main" val="1560067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1631216"/>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True or False? </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 will know how many coins your opponent starts with.</a:t>
            </a:r>
          </a:p>
        </p:txBody>
      </p:sp>
    </p:spTree>
    <p:extLst>
      <p:ext uri="{BB962C8B-B14F-4D97-AF65-F5344CB8AC3E}">
        <p14:creationId xmlns:p14="http://schemas.microsoft.com/office/powerpoint/2010/main" val="88567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1246495"/>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each round of the game, you start with 4 coins. You can choose to either keep them or invest them.</a:t>
            </a:r>
          </a:p>
        </p:txBody>
      </p:sp>
      <p:pic>
        <p:nvPicPr>
          <p:cNvPr id="10" name="Picture 9" descr="A gold coin with a black background&#10;&#10;Description automatically generated">
            <a:extLst>
              <a:ext uri="{FF2B5EF4-FFF2-40B4-BE49-F238E27FC236}">
                <a16:creationId xmlns:a16="http://schemas.microsoft.com/office/drawing/2014/main" id="{C6113FA0-A1A9-11F5-F171-3D557FDE4047}"/>
              </a:ext>
            </a:extLst>
          </p:cNvPr>
          <p:cNvPicPr>
            <a:picLocks noChangeAspect="1"/>
          </p:cNvPicPr>
          <p:nvPr/>
        </p:nvPicPr>
        <p:blipFill>
          <a:blip r:embed="rId4"/>
          <a:stretch>
            <a:fillRect/>
          </a:stretch>
        </p:blipFill>
        <p:spPr>
          <a:xfrm>
            <a:off x="4025044" y="4489635"/>
            <a:ext cx="960000" cy="1080000"/>
          </a:xfrm>
          <a:prstGeom prst="rect">
            <a:avLst/>
          </a:prstGeom>
        </p:spPr>
      </p:pic>
      <p:pic>
        <p:nvPicPr>
          <p:cNvPr id="15" name="Picture 14" descr="A gold coin with a black background&#10;&#10;Description automatically generated">
            <a:extLst>
              <a:ext uri="{FF2B5EF4-FFF2-40B4-BE49-F238E27FC236}">
                <a16:creationId xmlns:a16="http://schemas.microsoft.com/office/drawing/2014/main" id="{A9EAB09A-FE40-720C-C3D2-B3E55EE7A0F0}"/>
              </a:ext>
            </a:extLst>
          </p:cNvPr>
          <p:cNvPicPr>
            <a:picLocks noChangeAspect="1"/>
          </p:cNvPicPr>
          <p:nvPr/>
        </p:nvPicPr>
        <p:blipFill>
          <a:blip r:embed="rId4"/>
          <a:stretch>
            <a:fillRect/>
          </a:stretch>
        </p:blipFill>
        <p:spPr>
          <a:xfrm>
            <a:off x="5122840" y="4489635"/>
            <a:ext cx="960000" cy="1080000"/>
          </a:xfrm>
          <a:prstGeom prst="rect">
            <a:avLst/>
          </a:prstGeom>
        </p:spPr>
      </p:pic>
      <p:pic>
        <p:nvPicPr>
          <p:cNvPr id="16" name="Picture 15" descr="A gold coin with a black background&#10;&#10;Description automatically generated">
            <a:extLst>
              <a:ext uri="{FF2B5EF4-FFF2-40B4-BE49-F238E27FC236}">
                <a16:creationId xmlns:a16="http://schemas.microsoft.com/office/drawing/2014/main" id="{28BED420-BD33-1EDC-CE76-9F57D08A3B86}"/>
              </a:ext>
            </a:extLst>
          </p:cNvPr>
          <p:cNvPicPr>
            <a:picLocks noChangeAspect="1"/>
          </p:cNvPicPr>
          <p:nvPr/>
        </p:nvPicPr>
        <p:blipFill>
          <a:blip r:embed="rId4"/>
          <a:stretch>
            <a:fillRect/>
          </a:stretch>
        </p:blipFill>
        <p:spPr>
          <a:xfrm>
            <a:off x="6220636" y="4489635"/>
            <a:ext cx="960000" cy="1080000"/>
          </a:xfrm>
          <a:prstGeom prst="rect">
            <a:avLst/>
          </a:prstGeom>
        </p:spPr>
      </p:pic>
      <p:pic>
        <p:nvPicPr>
          <p:cNvPr id="17" name="Picture 16" descr="A gold coin with a black background&#10;&#10;Description automatically generated">
            <a:extLst>
              <a:ext uri="{FF2B5EF4-FFF2-40B4-BE49-F238E27FC236}">
                <a16:creationId xmlns:a16="http://schemas.microsoft.com/office/drawing/2014/main" id="{F84FC383-7EC2-738F-2527-35DCFC121D76}"/>
              </a:ext>
            </a:extLst>
          </p:cNvPr>
          <p:cNvPicPr>
            <a:picLocks noChangeAspect="1"/>
          </p:cNvPicPr>
          <p:nvPr/>
        </p:nvPicPr>
        <p:blipFill>
          <a:blip r:embed="rId4"/>
          <a:stretch>
            <a:fillRect/>
          </a:stretch>
        </p:blipFill>
        <p:spPr>
          <a:xfrm>
            <a:off x="7318432" y="4489635"/>
            <a:ext cx="960000" cy="1080000"/>
          </a:xfrm>
          <a:prstGeom prst="rect">
            <a:avLst/>
          </a:prstGeom>
        </p:spPr>
      </p:pic>
      <p:sp>
        <p:nvSpPr>
          <p:cNvPr id="19" name="TextBox 18">
            <a:extLst>
              <a:ext uri="{FF2B5EF4-FFF2-40B4-BE49-F238E27FC236}">
                <a16:creationId xmlns:a16="http://schemas.microsoft.com/office/drawing/2014/main" id="{D4A6AFD4-7B94-625D-C672-C94D5D63FE51}"/>
              </a:ext>
            </a:extLst>
          </p:cNvPr>
          <p:cNvSpPr txBox="1">
            <a:spLocks/>
          </p:cNvSpPr>
          <p:nvPr/>
        </p:nvSpPr>
        <p:spPr>
          <a:xfrm>
            <a:off x="3842696" y="3760611"/>
            <a:ext cx="1324695" cy="553998"/>
          </a:xfrm>
          <a:prstGeom prst="rect">
            <a:avLst/>
          </a:prstGeom>
          <a:noFill/>
        </p:spPr>
        <p:txBody>
          <a:bodyPr wrap="square" rtlCol="0">
            <a:spAutoFit/>
          </a:bodyPr>
          <a:lstStyle/>
          <a:p>
            <a:pPr algn="ctr"/>
            <a:r>
              <a:rPr lang="en-CA" sz="3000" dirty="0">
                <a:solidFill>
                  <a:srgbClr val="966B3B"/>
                </a:solidFill>
              </a:rPr>
              <a:t>You</a:t>
            </a:r>
            <a:endParaRPr lang="en-CA" sz="3000" dirty="0">
              <a:ln w="0">
                <a:noFill/>
              </a:ln>
              <a:solidFill>
                <a:srgbClr val="966B3B"/>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4425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4324261"/>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is correct!</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50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You’ll know how many coins your opponent starts with, and they’ll know how many you have. The coins will be shown at the start of each round.</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6501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600986"/>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is incorrect. </a:t>
            </a:r>
          </a:p>
          <a:p>
            <a:pPr algn="ctr"/>
            <a:endParaRPr lang="en-CA" sz="28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50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en-CA" sz="28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 will know how many coins your opponent starts with, and they will know yours too. The coins will be shown at the start of each round.</a:t>
            </a:r>
          </a:p>
        </p:txBody>
      </p:sp>
    </p:spTree>
    <p:extLst>
      <p:ext uri="{BB962C8B-B14F-4D97-AF65-F5344CB8AC3E}">
        <p14:creationId xmlns:p14="http://schemas.microsoft.com/office/powerpoint/2010/main" val="3577580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2400657"/>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True or False? </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 picked 4 coins to invest and pressed space, but then you changed your mind. You can choose a new amount to invest.</a:t>
            </a:r>
          </a:p>
        </p:txBody>
      </p:sp>
    </p:spTree>
    <p:extLst>
      <p:ext uri="{BB962C8B-B14F-4D97-AF65-F5344CB8AC3E}">
        <p14:creationId xmlns:p14="http://schemas.microsoft.com/office/powerpoint/2010/main" val="3218043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216265"/>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is correct! </a:t>
            </a:r>
          </a:p>
          <a:p>
            <a:pPr algn="ctr"/>
            <a:endParaRPr lang="en-CA" sz="28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50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Once you press the space bar to confirm your investment, you can’t change it.</a:t>
            </a:r>
          </a:p>
        </p:txBody>
      </p:sp>
    </p:spTree>
    <p:extLst>
      <p:ext uri="{BB962C8B-B14F-4D97-AF65-F5344CB8AC3E}">
        <p14:creationId xmlns:p14="http://schemas.microsoft.com/office/powerpoint/2010/main" val="2090126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216265"/>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is incorrect. </a:t>
            </a:r>
          </a:p>
          <a:p>
            <a:pPr algn="ctr"/>
            <a:endParaRPr lang="en-CA" sz="28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50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en-CA" sz="28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Once you press the space bar to confirm your investment, you can’t change it.</a:t>
            </a:r>
          </a:p>
        </p:txBody>
      </p:sp>
    </p:spTree>
    <p:extLst>
      <p:ext uri="{BB962C8B-B14F-4D97-AF65-F5344CB8AC3E}">
        <p14:creationId xmlns:p14="http://schemas.microsoft.com/office/powerpoint/2010/main" val="3456478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939540"/>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True or False? </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Use the right and left arrow keys to pick how many coins (0-4) you want. </a:t>
            </a:r>
          </a:p>
          <a:p>
            <a:pPr marL="457200" indent="-457200">
              <a:buFont typeface="Arial" panose="020B0604020202020204" pitchFamily="34" charset="0"/>
              <a:buChar char="•"/>
            </a:pP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Press the space bar to make your choice. </a:t>
            </a:r>
          </a:p>
          <a:p>
            <a:pPr marL="457200" indent="-457200">
              <a:buFont typeface="Arial" panose="020B0604020202020204" pitchFamily="34" charset="0"/>
              <a:buChar char="•"/>
            </a:pP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After the treasure is shown, you will automatically move to the next round.</a:t>
            </a:r>
          </a:p>
        </p:txBody>
      </p:sp>
    </p:spTree>
    <p:extLst>
      <p:ext uri="{BB962C8B-B14F-4D97-AF65-F5344CB8AC3E}">
        <p14:creationId xmlns:p14="http://schemas.microsoft.com/office/powerpoint/2010/main" val="2809745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5139869"/>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is correct! </a:t>
            </a:r>
            <a:r>
              <a:rPr lang="en-CA" sz="28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Use the arrow keys to choose your coins.</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b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Press the space bar to confirm.</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b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After you see the treasure, you will automatically go to the next round.</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3" name="Picture 2" descr="A white rectangular object with black border&#10;&#10;Description automatically generated">
            <a:extLst>
              <a:ext uri="{FF2B5EF4-FFF2-40B4-BE49-F238E27FC236}">
                <a16:creationId xmlns:a16="http://schemas.microsoft.com/office/drawing/2014/main" id="{5092D733-B499-0519-4DAE-D17083AF0F54}"/>
              </a:ext>
            </a:extLst>
          </p:cNvPr>
          <p:cNvPicPr>
            <a:picLocks noChangeAspect="1"/>
          </p:cNvPicPr>
          <p:nvPr/>
        </p:nvPicPr>
        <p:blipFill>
          <a:blip r:embed="rId4"/>
          <a:stretch>
            <a:fillRect/>
          </a:stretch>
        </p:blipFill>
        <p:spPr>
          <a:xfrm>
            <a:off x="5537373" y="4452007"/>
            <a:ext cx="2340158" cy="456475"/>
          </a:xfrm>
          <a:prstGeom prst="rect">
            <a:avLst/>
          </a:prstGeom>
        </p:spPr>
      </p:pic>
      <p:pic>
        <p:nvPicPr>
          <p:cNvPr id="4" name="Picture 3" descr="A white square with a black arrow&#10;&#10;Description automatically generated">
            <a:extLst>
              <a:ext uri="{FF2B5EF4-FFF2-40B4-BE49-F238E27FC236}">
                <a16:creationId xmlns:a16="http://schemas.microsoft.com/office/drawing/2014/main" id="{4FE96B3D-3AA0-59A5-2F4B-18BF44CEE704}"/>
              </a:ext>
            </a:extLst>
          </p:cNvPr>
          <p:cNvPicPr>
            <a:picLocks noChangeAspect="1"/>
          </p:cNvPicPr>
          <p:nvPr/>
        </p:nvPicPr>
        <p:blipFill>
          <a:blip r:embed="rId5"/>
          <a:stretch>
            <a:fillRect/>
          </a:stretch>
        </p:blipFill>
        <p:spPr>
          <a:xfrm>
            <a:off x="5333423" y="3042000"/>
            <a:ext cx="762577" cy="774000"/>
          </a:xfrm>
          <a:prstGeom prst="rect">
            <a:avLst/>
          </a:prstGeom>
        </p:spPr>
      </p:pic>
      <p:pic>
        <p:nvPicPr>
          <p:cNvPr id="5" name="Picture 4" descr="A white square with a black arrow&#10;&#10;Description automatically generated">
            <a:extLst>
              <a:ext uri="{FF2B5EF4-FFF2-40B4-BE49-F238E27FC236}">
                <a16:creationId xmlns:a16="http://schemas.microsoft.com/office/drawing/2014/main" id="{522264E2-9E1C-2E3E-D031-89A543FC0E0A}"/>
              </a:ext>
            </a:extLst>
          </p:cNvPr>
          <p:cNvPicPr>
            <a:picLocks noChangeAspect="1"/>
          </p:cNvPicPr>
          <p:nvPr/>
        </p:nvPicPr>
        <p:blipFill>
          <a:blip r:embed="rId6"/>
          <a:stretch>
            <a:fillRect/>
          </a:stretch>
        </p:blipFill>
        <p:spPr>
          <a:xfrm>
            <a:off x="7266079" y="3042000"/>
            <a:ext cx="768309" cy="774000"/>
          </a:xfrm>
          <a:prstGeom prst="rect">
            <a:avLst/>
          </a:prstGeom>
        </p:spPr>
      </p:pic>
    </p:spTree>
    <p:extLst>
      <p:ext uri="{BB962C8B-B14F-4D97-AF65-F5344CB8AC3E}">
        <p14:creationId xmlns:p14="http://schemas.microsoft.com/office/powerpoint/2010/main" val="2001959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5139869"/>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is incorrect! </a:t>
            </a:r>
            <a:r>
              <a:rPr lang="en-CA" sz="28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en-CA" sz="12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Use the arrow keys to choose your coins.</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b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Press the space bar to confirm.</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b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After you see the treasure, you will automatically go to the next round.</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4" name="Picture 3" descr="A white square with a black arrow&#10;&#10;Description automatically generated">
            <a:extLst>
              <a:ext uri="{FF2B5EF4-FFF2-40B4-BE49-F238E27FC236}">
                <a16:creationId xmlns:a16="http://schemas.microsoft.com/office/drawing/2014/main" id="{4FE96B3D-3AA0-59A5-2F4B-18BF44CEE704}"/>
              </a:ext>
            </a:extLst>
          </p:cNvPr>
          <p:cNvPicPr>
            <a:picLocks noChangeAspect="1"/>
          </p:cNvPicPr>
          <p:nvPr/>
        </p:nvPicPr>
        <p:blipFill>
          <a:blip r:embed="rId4"/>
          <a:stretch>
            <a:fillRect/>
          </a:stretch>
        </p:blipFill>
        <p:spPr>
          <a:xfrm>
            <a:off x="5333423" y="3042000"/>
            <a:ext cx="762577" cy="774000"/>
          </a:xfrm>
          <a:prstGeom prst="rect">
            <a:avLst/>
          </a:prstGeom>
        </p:spPr>
      </p:pic>
      <p:pic>
        <p:nvPicPr>
          <p:cNvPr id="5" name="Picture 4" descr="A white square with a black arrow&#10;&#10;Description automatically generated">
            <a:extLst>
              <a:ext uri="{FF2B5EF4-FFF2-40B4-BE49-F238E27FC236}">
                <a16:creationId xmlns:a16="http://schemas.microsoft.com/office/drawing/2014/main" id="{522264E2-9E1C-2E3E-D031-89A543FC0E0A}"/>
              </a:ext>
            </a:extLst>
          </p:cNvPr>
          <p:cNvPicPr>
            <a:picLocks noChangeAspect="1"/>
          </p:cNvPicPr>
          <p:nvPr/>
        </p:nvPicPr>
        <p:blipFill>
          <a:blip r:embed="rId5"/>
          <a:stretch>
            <a:fillRect/>
          </a:stretch>
        </p:blipFill>
        <p:spPr>
          <a:xfrm>
            <a:off x="7266079" y="3042000"/>
            <a:ext cx="768309" cy="774000"/>
          </a:xfrm>
          <a:prstGeom prst="rect">
            <a:avLst/>
          </a:prstGeom>
        </p:spPr>
      </p:pic>
      <p:pic>
        <p:nvPicPr>
          <p:cNvPr id="6" name="Picture 5" descr="A white rectangular object with black border&#10;&#10;Description automatically generated">
            <a:extLst>
              <a:ext uri="{FF2B5EF4-FFF2-40B4-BE49-F238E27FC236}">
                <a16:creationId xmlns:a16="http://schemas.microsoft.com/office/drawing/2014/main" id="{18C277C7-CDAB-BDB4-E341-5089F77CD7B6}"/>
              </a:ext>
            </a:extLst>
          </p:cNvPr>
          <p:cNvPicPr>
            <a:picLocks noChangeAspect="1"/>
          </p:cNvPicPr>
          <p:nvPr/>
        </p:nvPicPr>
        <p:blipFill>
          <a:blip r:embed="rId6"/>
          <a:stretch>
            <a:fillRect/>
          </a:stretch>
        </p:blipFill>
        <p:spPr>
          <a:xfrm>
            <a:off x="5537373" y="4452007"/>
            <a:ext cx="2340158" cy="456475"/>
          </a:xfrm>
          <a:prstGeom prst="rect">
            <a:avLst/>
          </a:prstGeom>
        </p:spPr>
      </p:pic>
    </p:spTree>
    <p:extLst>
      <p:ext uri="{BB962C8B-B14F-4D97-AF65-F5344CB8AC3E}">
        <p14:creationId xmlns:p14="http://schemas.microsoft.com/office/powerpoint/2010/main" val="240861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04085-9AA0-CB89-99B6-BF330D3005A1}"/>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0039F4F6-62A7-3AD0-3836-DE7AD6492898}"/>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FF804F3A-DFC9-73C5-CC80-66F25986C7D9}"/>
              </a:ext>
            </a:extLst>
          </p:cNvPr>
          <p:cNvSpPr txBox="1">
            <a:spLocks/>
          </p:cNvSpPr>
          <p:nvPr/>
        </p:nvSpPr>
        <p:spPr>
          <a:xfrm>
            <a:off x="4038677" y="1557413"/>
            <a:ext cx="5337551" cy="3093154"/>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The game has 80 rounds and lasts about 15 minutes. </a:t>
            </a:r>
          </a:p>
          <a:p>
            <a:pPr algn="ctr"/>
            <a:endPar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Now the game begins.</a:t>
            </a:r>
          </a:p>
          <a:p>
            <a:pPr algn="ctr"/>
            <a:endParaRPr lang="en-CA" sz="20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50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n-CA" sz="20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Happy treasure hunting!</a:t>
            </a:r>
          </a:p>
        </p:txBody>
      </p:sp>
      <p:pic>
        <p:nvPicPr>
          <p:cNvPr id="3" name="Picture 2" descr="A chest full of gold coins&#10;&#10;Description automatically generated">
            <a:extLst>
              <a:ext uri="{FF2B5EF4-FFF2-40B4-BE49-F238E27FC236}">
                <a16:creationId xmlns:a16="http://schemas.microsoft.com/office/drawing/2014/main" id="{9132F8DD-D89F-B906-EB7D-295E8538BC95}"/>
              </a:ext>
            </a:extLst>
          </p:cNvPr>
          <p:cNvPicPr>
            <a:picLocks noChangeAspect="1"/>
          </p:cNvPicPr>
          <p:nvPr/>
        </p:nvPicPr>
        <p:blipFill>
          <a:blip r:embed="rId4"/>
          <a:stretch>
            <a:fillRect/>
          </a:stretch>
        </p:blipFill>
        <p:spPr>
          <a:xfrm>
            <a:off x="6083545" y="4751277"/>
            <a:ext cx="1247814" cy="1098619"/>
          </a:xfrm>
          <a:prstGeom prst="rect">
            <a:avLst/>
          </a:prstGeom>
        </p:spPr>
      </p:pic>
    </p:spTree>
    <p:extLst>
      <p:ext uri="{BB962C8B-B14F-4D97-AF65-F5344CB8AC3E}">
        <p14:creationId xmlns:p14="http://schemas.microsoft.com/office/powerpoint/2010/main" val="39568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1631216"/>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each round of the game, your opponent starts with 5 coins. They can choose to either keep them or invest them.</a:t>
            </a:r>
          </a:p>
        </p:txBody>
      </p:sp>
      <p:pic>
        <p:nvPicPr>
          <p:cNvPr id="10" name="Picture 9" descr="A gold coin with a black background&#10;&#10;Description automatically generated">
            <a:extLst>
              <a:ext uri="{FF2B5EF4-FFF2-40B4-BE49-F238E27FC236}">
                <a16:creationId xmlns:a16="http://schemas.microsoft.com/office/drawing/2014/main" id="{C6113FA0-A1A9-11F5-F171-3D557FDE4047}"/>
              </a:ext>
            </a:extLst>
          </p:cNvPr>
          <p:cNvPicPr>
            <a:picLocks noChangeAspect="1"/>
          </p:cNvPicPr>
          <p:nvPr/>
        </p:nvPicPr>
        <p:blipFill>
          <a:blip r:embed="rId4"/>
          <a:stretch>
            <a:fillRect/>
          </a:stretch>
        </p:blipFill>
        <p:spPr>
          <a:xfrm>
            <a:off x="4025044" y="4489635"/>
            <a:ext cx="960000" cy="1080000"/>
          </a:xfrm>
          <a:prstGeom prst="rect">
            <a:avLst/>
          </a:prstGeom>
        </p:spPr>
      </p:pic>
      <p:pic>
        <p:nvPicPr>
          <p:cNvPr id="15" name="Picture 14" descr="A gold coin with a black background&#10;&#10;Description automatically generated">
            <a:extLst>
              <a:ext uri="{FF2B5EF4-FFF2-40B4-BE49-F238E27FC236}">
                <a16:creationId xmlns:a16="http://schemas.microsoft.com/office/drawing/2014/main" id="{A9EAB09A-FE40-720C-C3D2-B3E55EE7A0F0}"/>
              </a:ext>
            </a:extLst>
          </p:cNvPr>
          <p:cNvPicPr>
            <a:picLocks noChangeAspect="1"/>
          </p:cNvPicPr>
          <p:nvPr/>
        </p:nvPicPr>
        <p:blipFill>
          <a:blip r:embed="rId4"/>
          <a:stretch>
            <a:fillRect/>
          </a:stretch>
        </p:blipFill>
        <p:spPr>
          <a:xfrm>
            <a:off x="5122840" y="4489635"/>
            <a:ext cx="960000" cy="1080000"/>
          </a:xfrm>
          <a:prstGeom prst="rect">
            <a:avLst/>
          </a:prstGeom>
        </p:spPr>
      </p:pic>
      <p:pic>
        <p:nvPicPr>
          <p:cNvPr id="16" name="Picture 15" descr="A gold coin with a black background&#10;&#10;Description automatically generated">
            <a:extLst>
              <a:ext uri="{FF2B5EF4-FFF2-40B4-BE49-F238E27FC236}">
                <a16:creationId xmlns:a16="http://schemas.microsoft.com/office/drawing/2014/main" id="{28BED420-BD33-1EDC-CE76-9F57D08A3B86}"/>
              </a:ext>
            </a:extLst>
          </p:cNvPr>
          <p:cNvPicPr>
            <a:picLocks noChangeAspect="1"/>
          </p:cNvPicPr>
          <p:nvPr/>
        </p:nvPicPr>
        <p:blipFill>
          <a:blip r:embed="rId4"/>
          <a:stretch>
            <a:fillRect/>
          </a:stretch>
        </p:blipFill>
        <p:spPr>
          <a:xfrm>
            <a:off x="6220636" y="4489635"/>
            <a:ext cx="960000" cy="1080000"/>
          </a:xfrm>
          <a:prstGeom prst="rect">
            <a:avLst/>
          </a:prstGeom>
        </p:spPr>
      </p:pic>
      <p:pic>
        <p:nvPicPr>
          <p:cNvPr id="17" name="Picture 16" descr="A gold coin with a black background&#10;&#10;Description automatically generated">
            <a:extLst>
              <a:ext uri="{FF2B5EF4-FFF2-40B4-BE49-F238E27FC236}">
                <a16:creationId xmlns:a16="http://schemas.microsoft.com/office/drawing/2014/main" id="{F84FC383-7EC2-738F-2527-35DCFC121D76}"/>
              </a:ext>
            </a:extLst>
          </p:cNvPr>
          <p:cNvPicPr>
            <a:picLocks noChangeAspect="1"/>
          </p:cNvPicPr>
          <p:nvPr/>
        </p:nvPicPr>
        <p:blipFill>
          <a:blip r:embed="rId4"/>
          <a:stretch>
            <a:fillRect/>
          </a:stretch>
        </p:blipFill>
        <p:spPr>
          <a:xfrm>
            <a:off x="7318432" y="4489635"/>
            <a:ext cx="960000" cy="1080000"/>
          </a:xfrm>
          <a:prstGeom prst="rect">
            <a:avLst/>
          </a:prstGeom>
        </p:spPr>
      </p:pic>
      <p:pic>
        <p:nvPicPr>
          <p:cNvPr id="18" name="Picture 17" descr="A gold coin with a black background&#10;&#10;Description automatically generated">
            <a:extLst>
              <a:ext uri="{FF2B5EF4-FFF2-40B4-BE49-F238E27FC236}">
                <a16:creationId xmlns:a16="http://schemas.microsoft.com/office/drawing/2014/main" id="{1B0013A4-9306-8FE8-E0CE-91834B8F2DB9}"/>
              </a:ext>
            </a:extLst>
          </p:cNvPr>
          <p:cNvPicPr>
            <a:picLocks noChangeAspect="1"/>
          </p:cNvPicPr>
          <p:nvPr/>
        </p:nvPicPr>
        <p:blipFill>
          <a:blip r:embed="rId4"/>
          <a:stretch>
            <a:fillRect/>
          </a:stretch>
        </p:blipFill>
        <p:spPr>
          <a:xfrm>
            <a:off x="8416228" y="4489635"/>
            <a:ext cx="960000" cy="1080000"/>
          </a:xfrm>
          <a:prstGeom prst="rect">
            <a:avLst/>
          </a:prstGeom>
        </p:spPr>
      </p:pic>
      <p:sp>
        <p:nvSpPr>
          <p:cNvPr id="19" name="TextBox 18">
            <a:extLst>
              <a:ext uri="{FF2B5EF4-FFF2-40B4-BE49-F238E27FC236}">
                <a16:creationId xmlns:a16="http://schemas.microsoft.com/office/drawing/2014/main" id="{D4A6AFD4-7B94-625D-C672-C94D5D63FE51}"/>
              </a:ext>
            </a:extLst>
          </p:cNvPr>
          <p:cNvSpPr txBox="1">
            <a:spLocks/>
          </p:cNvSpPr>
          <p:nvPr/>
        </p:nvSpPr>
        <p:spPr>
          <a:xfrm>
            <a:off x="3660349" y="3760610"/>
            <a:ext cx="2560287" cy="553998"/>
          </a:xfrm>
          <a:prstGeom prst="rect">
            <a:avLst/>
          </a:prstGeom>
          <a:noFill/>
        </p:spPr>
        <p:txBody>
          <a:bodyPr wrap="square" rtlCol="0">
            <a:spAutoFit/>
          </a:bodyPr>
          <a:lstStyle/>
          <a:p>
            <a:pPr algn="ctr"/>
            <a:r>
              <a:rPr lang="en-CA" sz="3000" dirty="0">
                <a:solidFill>
                  <a:srgbClr val="966B3B"/>
                </a:solidFill>
              </a:rPr>
              <a:t>Opponent</a:t>
            </a:r>
            <a:endParaRPr lang="en-CA" sz="3000" dirty="0">
              <a:ln w="0">
                <a:noFill/>
              </a:ln>
              <a:solidFill>
                <a:srgbClr val="966B3B"/>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3484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477054"/>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This is how the task screen looks:</a:t>
            </a:r>
          </a:p>
        </p:txBody>
      </p:sp>
      <p:pic>
        <p:nvPicPr>
          <p:cNvPr id="6" name="Picture 5" descr="A video game screen with gold coins and a log in the water&#10;&#10;Description automatically generated">
            <a:extLst>
              <a:ext uri="{FF2B5EF4-FFF2-40B4-BE49-F238E27FC236}">
                <a16:creationId xmlns:a16="http://schemas.microsoft.com/office/drawing/2014/main" id="{6D075E89-D7E3-AFE8-5DC8-D6A1C2802BDB}"/>
              </a:ext>
            </a:extLst>
          </p:cNvPr>
          <p:cNvPicPr>
            <a:picLocks noChangeAspect="1"/>
          </p:cNvPicPr>
          <p:nvPr/>
        </p:nvPicPr>
        <p:blipFill>
          <a:blip r:embed="rId4"/>
          <a:srcRect l="11559" t="1" r="8881" b="50270"/>
          <a:stretch/>
        </p:blipFill>
        <p:spPr>
          <a:xfrm>
            <a:off x="4038677" y="2415465"/>
            <a:ext cx="5337551" cy="1598596"/>
          </a:xfrm>
          <a:prstGeom prst="rect">
            <a:avLst/>
          </a:prstGeom>
        </p:spPr>
      </p:pic>
      <p:sp>
        <p:nvSpPr>
          <p:cNvPr id="4" name="TextBox 3">
            <a:extLst>
              <a:ext uri="{FF2B5EF4-FFF2-40B4-BE49-F238E27FC236}">
                <a16:creationId xmlns:a16="http://schemas.microsoft.com/office/drawing/2014/main" id="{A904903B-B198-1916-4AC3-89084805ABA6}"/>
              </a:ext>
            </a:extLst>
          </p:cNvPr>
          <p:cNvSpPr txBox="1">
            <a:spLocks/>
          </p:cNvSpPr>
          <p:nvPr/>
        </p:nvSpPr>
        <p:spPr>
          <a:xfrm>
            <a:off x="4038676" y="4348893"/>
            <a:ext cx="5337551" cy="1246495"/>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Your goal is to open and win the treasure in the middle by investing more coins than the opponent.</a:t>
            </a:r>
          </a:p>
        </p:txBody>
      </p:sp>
    </p:spTree>
    <p:extLst>
      <p:ext uri="{BB962C8B-B14F-4D97-AF65-F5344CB8AC3E}">
        <p14:creationId xmlns:p14="http://schemas.microsoft.com/office/powerpoint/2010/main" val="271131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1246495"/>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If you invest more coins than your opponent, you receive a key to the treasure chest and win 10 coins.</a:t>
            </a:r>
          </a:p>
        </p:txBody>
      </p:sp>
      <p:pic>
        <p:nvPicPr>
          <p:cNvPr id="5" name="Picture 4" descr="A gold key with a ring&#10;&#10;Description automatically generated">
            <a:extLst>
              <a:ext uri="{FF2B5EF4-FFF2-40B4-BE49-F238E27FC236}">
                <a16:creationId xmlns:a16="http://schemas.microsoft.com/office/drawing/2014/main" id="{75141539-9C25-BFE3-FBD8-09C859D0A3E1}"/>
              </a:ext>
            </a:extLst>
          </p:cNvPr>
          <p:cNvPicPr>
            <a:picLocks noChangeAspect="1"/>
          </p:cNvPicPr>
          <p:nvPr/>
        </p:nvPicPr>
        <p:blipFill>
          <a:blip r:embed="rId4"/>
          <a:stretch>
            <a:fillRect/>
          </a:stretch>
        </p:blipFill>
        <p:spPr>
          <a:xfrm>
            <a:off x="4108293" y="2994660"/>
            <a:ext cx="1366669" cy="1557413"/>
          </a:xfrm>
          <a:prstGeom prst="rect">
            <a:avLst/>
          </a:prstGeom>
        </p:spPr>
      </p:pic>
      <p:grpSp>
        <p:nvGrpSpPr>
          <p:cNvPr id="11" name="Group 10">
            <a:extLst>
              <a:ext uri="{FF2B5EF4-FFF2-40B4-BE49-F238E27FC236}">
                <a16:creationId xmlns:a16="http://schemas.microsoft.com/office/drawing/2014/main" id="{22A05D12-D04B-EAC2-D66F-2D057C355B5B}"/>
              </a:ext>
            </a:extLst>
          </p:cNvPr>
          <p:cNvGrpSpPr>
            <a:grpSpLocks noChangeAspect="1"/>
          </p:cNvGrpSpPr>
          <p:nvPr/>
        </p:nvGrpSpPr>
        <p:grpSpPr>
          <a:xfrm>
            <a:off x="5474962" y="4916948"/>
            <a:ext cx="3801705" cy="767277"/>
            <a:chOff x="4025044" y="4489635"/>
            <a:chExt cx="5351184" cy="1080000"/>
          </a:xfrm>
        </p:grpSpPr>
        <p:pic>
          <p:nvPicPr>
            <p:cNvPr id="12" name="Picture 11" descr="A gold coin with a black background&#10;&#10;Description automatically generated">
              <a:extLst>
                <a:ext uri="{FF2B5EF4-FFF2-40B4-BE49-F238E27FC236}">
                  <a16:creationId xmlns:a16="http://schemas.microsoft.com/office/drawing/2014/main" id="{DA02619F-A84E-CC43-BFAF-CCD320531D31}"/>
                </a:ext>
              </a:extLst>
            </p:cNvPr>
            <p:cNvPicPr>
              <a:picLocks noChangeAspect="1"/>
            </p:cNvPicPr>
            <p:nvPr/>
          </p:nvPicPr>
          <p:blipFill>
            <a:blip r:embed="rId5"/>
            <a:stretch>
              <a:fillRect/>
            </a:stretch>
          </p:blipFill>
          <p:spPr>
            <a:xfrm>
              <a:off x="4025044" y="4489635"/>
              <a:ext cx="960000" cy="1080000"/>
            </a:xfrm>
            <a:prstGeom prst="rect">
              <a:avLst/>
            </a:prstGeom>
          </p:spPr>
        </p:pic>
        <p:pic>
          <p:nvPicPr>
            <p:cNvPr id="13" name="Picture 12" descr="A gold coin with a black background&#10;&#10;Description automatically generated">
              <a:extLst>
                <a:ext uri="{FF2B5EF4-FFF2-40B4-BE49-F238E27FC236}">
                  <a16:creationId xmlns:a16="http://schemas.microsoft.com/office/drawing/2014/main" id="{71322612-3152-501D-734D-A0D9A041116F}"/>
                </a:ext>
              </a:extLst>
            </p:cNvPr>
            <p:cNvPicPr>
              <a:picLocks noChangeAspect="1"/>
            </p:cNvPicPr>
            <p:nvPr/>
          </p:nvPicPr>
          <p:blipFill>
            <a:blip r:embed="rId5"/>
            <a:stretch>
              <a:fillRect/>
            </a:stretch>
          </p:blipFill>
          <p:spPr>
            <a:xfrm>
              <a:off x="5122840" y="4489635"/>
              <a:ext cx="960000" cy="1080000"/>
            </a:xfrm>
            <a:prstGeom prst="rect">
              <a:avLst/>
            </a:prstGeom>
          </p:spPr>
        </p:pic>
        <p:pic>
          <p:nvPicPr>
            <p:cNvPr id="14" name="Picture 13" descr="A gold coin with a black background&#10;&#10;Description automatically generated">
              <a:extLst>
                <a:ext uri="{FF2B5EF4-FFF2-40B4-BE49-F238E27FC236}">
                  <a16:creationId xmlns:a16="http://schemas.microsoft.com/office/drawing/2014/main" id="{2ADC981C-F7DC-2972-5881-BD20F1A700E5}"/>
                </a:ext>
              </a:extLst>
            </p:cNvPr>
            <p:cNvPicPr>
              <a:picLocks noChangeAspect="1"/>
            </p:cNvPicPr>
            <p:nvPr/>
          </p:nvPicPr>
          <p:blipFill>
            <a:blip r:embed="rId5"/>
            <a:stretch>
              <a:fillRect/>
            </a:stretch>
          </p:blipFill>
          <p:spPr>
            <a:xfrm>
              <a:off x="6220636" y="4489635"/>
              <a:ext cx="960000" cy="1080000"/>
            </a:xfrm>
            <a:prstGeom prst="rect">
              <a:avLst/>
            </a:prstGeom>
          </p:spPr>
        </p:pic>
        <p:pic>
          <p:nvPicPr>
            <p:cNvPr id="15" name="Picture 14" descr="A gold coin with a black background&#10;&#10;Description automatically generated">
              <a:extLst>
                <a:ext uri="{FF2B5EF4-FFF2-40B4-BE49-F238E27FC236}">
                  <a16:creationId xmlns:a16="http://schemas.microsoft.com/office/drawing/2014/main" id="{3BFFC813-91CC-3F5E-D42F-A64A053331E6}"/>
                </a:ext>
              </a:extLst>
            </p:cNvPr>
            <p:cNvPicPr>
              <a:picLocks noChangeAspect="1"/>
            </p:cNvPicPr>
            <p:nvPr/>
          </p:nvPicPr>
          <p:blipFill>
            <a:blip r:embed="rId5"/>
            <a:stretch>
              <a:fillRect/>
            </a:stretch>
          </p:blipFill>
          <p:spPr>
            <a:xfrm>
              <a:off x="7318432" y="4489635"/>
              <a:ext cx="960000" cy="1080000"/>
            </a:xfrm>
            <a:prstGeom prst="rect">
              <a:avLst/>
            </a:prstGeom>
          </p:spPr>
        </p:pic>
        <p:pic>
          <p:nvPicPr>
            <p:cNvPr id="16" name="Picture 15" descr="A gold coin with a black background&#10;&#10;Description automatically generated">
              <a:extLst>
                <a:ext uri="{FF2B5EF4-FFF2-40B4-BE49-F238E27FC236}">
                  <a16:creationId xmlns:a16="http://schemas.microsoft.com/office/drawing/2014/main" id="{69C1B6B6-2312-03BD-194D-B840A505D4BA}"/>
                </a:ext>
              </a:extLst>
            </p:cNvPr>
            <p:cNvPicPr>
              <a:picLocks noChangeAspect="1"/>
            </p:cNvPicPr>
            <p:nvPr/>
          </p:nvPicPr>
          <p:blipFill>
            <a:blip r:embed="rId5"/>
            <a:stretch>
              <a:fillRect/>
            </a:stretch>
          </p:blipFill>
          <p:spPr>
            <a:xfrm>
              <a:off x="8416228" y="4489635"/>
              <a:ext cx="960000" cy="1080000"/>
            </a:xfrm>
            <a:prstGeom prst="rect">
              <a:avLst/>
            </a:prstGeom>
          </p:spPr>
        </p:pic>
      </p:grpSp>
      <p:grpSp>
        <p:nvGrpSpPr>
          <p:cNvPr id="17" name="Group 16">
            <a:extLst>
              <a:ext uri="{FF2B5EF4-FFF2-40B4-BE49-F238E27FC236}">
                <a16:creationId xmlns:a16="http://schemas.microsoft.com/office/drawing/2014/main" id="{B689CC8E-A1F0-9A06-D887-AD02C06D0842}"/>
              </a:ext>
            </a:extLst>
          </p:cNvPr>
          <p:cNvGrpSpPr>
            <a:grpSpLocks noChangeAspect="1"/>
          </p:cNvGrpSpPr>
          <p:nvPr/>
        </p:nvGrpSpPr>
        <p:grpSpPr>
          <a:xfrm>
            <a:off x="5471053" y="3982579"/>
            <a:ext cx="3801705" cy="767277"/>
            <a:chOff x="4025044" y="4489635"/>
            <a:chExt cx="5351184" cy="1080000"/>
          </a:xfrm>
        </p:grpSpPr>
        <p:pic>
          <p:nvPicPr>
            <p:cNvPr id="18" name="Picture 17" descr="A gold coin with a black background&#10;&#10;Description automatically generated">
              <a:extLst>
                <a:ext uri="{FF2B5EF4-FFF2-40B4-BE49-F238E27FC236}">
                  <a16:creationId xmlns:a16="http://schemas.microsoft.com/office/drawing/2014/main" id="{F9890D7F-36D7-C206-047A-0F92E05E8D41}"/>
                </a:ext>
              </a:extLst>
            </p:cNvPr>
            <p:cNvPicPr>
              <a:picLocks noChangeAspect="1"/>
            </p:cNvPicPr>
            <p:nvPr/>
          </p:nvPicPr>
          <p:blipFill>
            <a:blip r:embed="rId5"/>
            <a:stretch>
              <a:fillRect/>
            </a:stretch>
          </p:blipFill>
          <p:spPr>
            <a:xfrm>
              <a:off x="4025044" y="4489635"/>
              <a:ext cx="960000" cy="1080000"/>
            </a:xfrm>
            <a:prstGeom prst="rect">
              <a:avLst/>
            </a:prstGeom>
          </p:spPr>
        </p:pic>
        <p:pic>
          <p:nvPicPr>
            <p:cNvPr id="19" name="Picture 18" descr="A gold coin with a black background&#10;&#10;Description automatically generated">
              <a:extLst>
                <a:ext uri="{FF2B5EF4-FFF2-40B4-BE49-F238E27FC236}">
                  <a16:creationId xmlns:a16="http://schemas.microsoft.com/office/drawing/2014/main" id="{E3910DED-A74F-B274-A1A6-5D6B2919369A}"/>
                </a:ext>
              </a:extLst>
            </p:cNvPr>
            <p:cNvPicPr>
              <a:picLocks noChangeAspect="1"/>
            </p:cNvPicPr>
            <p:nvPr/>
          </p:nvPicPr>
          <p:blipFill>
            <a:blip r:embed="rId5"/>
            <a:stretch>
              <a:fillRect/>
            </a:stretch>
          </p:blipFill>
          <p:spPr>
            <a:xfrm>
              <a:off x="5122840" y="4489635"/>
              <a:ext cx="960000" cy="1080000"/>
            </a:xfrm>
            <a:prstGeom prst="rect">
              <a:avLst/>
            </a:prstGeom>
          </p:spPr>
        </p:pic>
        <p:pic>
          <p:nvPicPr>
            <p:cNvPr id="20" name="Picture 19" descr="A gold coin with a black background&#10;&#10;Description automatically generated">
              <a:extLst>
                <a:ext uri="{FF2B5EF4-FFF2-40B4-BE49-F238E27FC236}">
                  <a16:creationId xmlns:a16="http://schemas.microsoft.com/office/drawing/2014/main" id="{FB376821-7C9E-B40D-F08D-F3EEBB78BF8E}"/>
                </a:ext>
              </a:extLst>
            </p:cNvPr>
            <p:cNvPicPr>
              <a:picLocks noChangeAspect="1"/>
            </p:cNvPicPr>
            <p:nvPr/>
          </p:nvPicPr>
          <p:blipFill>
            <a:blip r:embed="rId5"/>
            <a:stretch>
              <a:fillRect/>
            </a:stretch>
          </p:blipFill>
          <p:spPr>
            <a:xfrm>
              <a:off x="6220636" y="4489635"/>
              <a:ext cx="960000" cy="1080000"/>
            </a:xfrm>
            <a:prstGeom prst="rect">
              <a:avLst/>
            </a:prstGeom>
          </p:spPr>
        </p:pic>
        <p:pic>
          <p:nvPicPr>
            <p:cNvPr id="21" name="Picture 20" descr="A gold coin with a black background&#10;&#10;Description automatically generated">
              <a:extLst>
                <a:ext uri="{FF2B5EF4-FFF2-40B4-BE49-F238E27FC236}">
                  <a16:creationId xmlns:a16="http://schemas.microsoft.com/office/drawing/2014/main" id="{77E7B78A-300B-EFDC-DC16-FCEF93570C49}"/>
                </a:ext>
              </a:extLst>
            </p:cNvPr>
            <p:cNvPicPr>
              <a:picLocks noChangeAspect="1"/>
            </p:cNvPicPr>
            <p:nvPr/>
          </p:nvPicPr>
          <p:blipFill>
            <a:blip r:embed="rId5"/>
            <a:stretch>
              <a:fillRect/>
            </a:stretch>
          </p:blipFill>
          <p:spPr>
            <a:xfrm>
              <a:off x="7318432" y="4489635"/>
              <a:ext cx="960000" cy="1080000"/>
            </a:xfrm>
            <a:prstGeom prst="rect">
              <a:avLst/>
            </a:prstGeom>
          </p:spPr>
        </p:pic>
        <p:pic>
          <p:nvPicPr>
            <p:cNvPr id="22" name="Picture 21" descr="A gold coin with a black background&#10;&#10;Description automatically generated">
              <a:extLst>
                <a:ext uri="{FF2B5EF4-FFF2-40B4-BE49-F238E27FC236}">
                  <a16:creationId xmlns:a16="http://schemas.microsoft.com/office/drawing/2014/main" id="{A0EF7020-C65C-3DEF-0F02-48C5A4580408}"/>
                </a:ext>
              </a:extLst>
            </p:cNvPr>
            <p:cNvPicPr>
              <a:picLocks noChangeAspect="1"/>
            </p:cNvPicPr>
            <p:nvPr/>
          </p:nvPicPr>
          <p:blipFill>
            <a:blip r:embed="rId5"/>
            <a:stretch>
              <a:fillRect/>
            </a:stretch>
          </p:blipFill>
          <p:spPr>
            <a:xfrm>
              <a:off x="8416228" y="4489635"/>
              <a:ext cx="960000" cy="1080000"/>
            </a:xfrm>
            <a:prstGeom prst="rect">
              <a:avLst/>
            </a:prstGeom>
          </p:spPr>
        </p:pic>
      </p:grpSp>
    </p:spTree>
    <p:extLst>
      <p:ext uri="{BB962C8B-B14F-4D97-AF65-F5344CB8AC3E}">
        <p14:creationId xmlns:p14="http://schemas.microsoft.com/office/powerpoint/2010/main" val="2384304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861774"/>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the start of each round, this is what the game screen looks like.</a:t>
            </a:r>
          </a:p>
        </p:txBody>
      </p:sp>
      <p:pic>
        <p:nvPicPr>
          <p:cNvPr id="5" name="Picture 4" descr="A video game screen with gold coins and a log in the water&#10;&#10;Description automatically generated">
            <a:extLst>
              <a:ext uri="{FF2B5EF4-FFF2-40B4-BE49-F238E27FC236}">
                <a16:creationId xmlns:a16="http://schemas.microsoft.com/office/drawing/2014/main" id="{21A56FE1-FB0C-7D56-3A75-93C79B761FEF}"/>
              </a:ext>
            </a:extLst>
          </p:cNvPr>
          <p:cNvPicPr>
            <a:picLocks noChangeAspect="1"/>
          </p:cNvPicPr>
          <p:nvPr/>
        </p:nvPicPr>
        <p:blipFill>
          <a:blip r:embed="rId4"/>
          <a:srcRect l="11559" r="8881" b="7928"/>
          <a:stretch/>
        </p:blipFill>
        <p:spPr>
          <a:xfrm>
            <a:off x="4038677" y="2934229"/>
            <a:ext cx="5335200" cy="2958428"/>
          </a:xfrm>
          <a:prstGeom prst="rect">
            <a:avLst/>
          </a:prstGeom>
        </p:spPr>
      </p:pic>
    </p:spTree>
    <p:extLst>
      <p:ext uri="{BB962C8B-B14F-4D97-AF65-F5344CB8AC3E}">
        <p14:creationId xmlns:p14="http://schemas.microsoft.com/office/powerpoint/2010/main" val="3088152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B096F-E330-F409-827F-82F78C7FC859}"/>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80E5D88D-BCC3-D231-5A3C-F709A80DC0AD}"/>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FE956BA-555E-9E74-D1FE-C7266E37B1CC}"/>
              </a:ext>
            </a:extLst>
          </p:cNvPr>
          <p:cNvSpPr txBox="1">
            <a:spLocks/>
          </p:cNvSpPr>
          <p:nvPr/>
        </p:nvSpPr>
        <p:spPr>
          <a:xfrm>
            <a:off x="4038677" y="1557413"/>
            <a:ext cx="5337551" cy="861774"/>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the end of each round, this is what the game screen looks like.</a:t>
            </a:r>
          </a:p>
        </p:txBody>
      </p:sp>
      <p:grpSp>
        <p:nvGrpSpPr>
          <p:cNvPr id="47" name="Group 46">
            <a:extLst>
              <a:ext uri="{FF2B5EF4-FFF2-40B4-BE49-F238E27FC236}">
                <a16:creationId xmlns:a16="http://schemas.microsoft.com/office/drawing/2014/main" id="{FFDE3487-3A0E-3ED8-08ED-22C6E6B05708}"/>
              </a:ext>
            </a:extLst>
          </p:cNvPr>
          <p:cNvGrpSpPr/>
          <p:nvPr/>
        </p:nvGrpSpPr>
        <p:grpSpPr>
          <a:xfrm>
            <a:off x="3545441" y="2934230"/>
            <a:ext cx="6269882" cy="3099958"/>
            <a:chOff x="3545441" y="2934230"/>
            <a:chExt cx="6269882" cy="3099958"/>
          </a:xfrm>
        </p:grpSpPr>
        <p:pic>
          <p:nvPicPr>
            <p:cNvPr id="14" name="Picture 13" descr="A screenshot of a game&#10;&#10;Description automatically generated">
              <a:extLst>
                <a:ext uri="{FF2B5EF4-FFF2-40B4-BE49-F238E27FC236}">
                  <a16:creationId xmlns:a16="http://schemas.microsoft.com/office/drawing/2014/main" id="{04A8EB56-FA36-A43D-F89B-35E0F60E025C}"/>
                </a:ext>
              </a:extLst>
            </p:cNvPr>
            <p:cNvPicPr>
              <a:picLocks noChangeAspect="1"/>
            </p:cNvPicPr>
            <p:nvPr/>
          </p:nvPicPr>
          <p:blipFill>
            <a:blip r:embed="rId4"/>
            <a:srcRect b="44346"/>
            <a:stretch/>
          </p:blipFill>
          <p:spPr>
            <a:xfrm>
              <a:off x="4038677" y="2934230"/>
              <a:ext cx="5335200" cy="1623484"/>
            </a:xfrm>
            <a:prstGeom prst="rect">
              <a:avLst/>
            </a:prstGeom>
          </p:spPr>
        </p:pic>
        <p:pic>
          <p:nvPicPr>
            <p:cNvPr id="15" name="Picture 14" descr="A screenshot of a video game&#10;&#10;Description automatically generated">
              <a:extLst>
                <a:ext uri="{FF2B5EF4-FFF2-40B4-BE49-F238E27FC236}">
                  <a16:creationId xmlns:a16="http://schemas.microsoft.com/office/drawing/2014/main" id="{ACB4FBE7-2508-B8D8-2A65-EA4754539132}"/>
                </a:ext>
              </a:extLst>
            </p:cNvPr>
            <p:cNvPicPr>
              <a:picLocks noChangeAspect="1"/>
            </p:cNvPicPr>
            <p:nvPr/>
          </p:nvPicPr>
          <p:blipFill>
            <a:blip r:embed="rId5"/>
            <a:srcRect l="60204" t="24777" r="1094" b="46228"/>
            <a:stretch/>
          </p:blipFill>
          <p:spPr>
            <a:xfrm>
              <a:off x="7331977" y="3750391"/>
              <a:ext cx="1912691" cy="783495"/>
            </a:xfrm>
            <a:prstGeom prst="rect">
              <a:avLst/>
            </a:prstGeom>
          </p:spPr>
        </p:pic>
        <p:sp>
          <p:nvSpPr>
            <p:cNvPr id="17" name="Rounded Rectangle 16">
              <a:extLst>
                <a:ext uri="{FF2B5EF4-FFF2-40B4-BE49-F238E27FC236}">
                  <a16:creationId xmlns:a16="http://schemas.microsoft.com/office/drawing/2014/main" id="{D980646A-3215-03DD-D6B4-3923DEE886F5}"/>
                </a:ext>
              </a:extLst>
            </p:cNvPr>
            <p:cNvSpPr/>
            <p:nvPr/>
          </p:nvSpPr>
          <p:spPr>
            <a:xfrm>
              <a:off x="4467821" y="3232784"/>
              <a:ext cx="1152394" cy="392431"/>
            </a:xfrm>
            <a:prstGeom prst="roundRect">
              <a:avLst/>
            </a:prstGeom>
            <a:noFill/>
            <a:ln>
              <a:solidFill>
                <a:srgbClr val="215F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15FEB"/>
                </a:solidFill>
              </a:endParaRPr>
            </a:p>
          </p:txBody>
        </p:sp>
        <p:sp>
          <p:nvSpPr>
            <p:cNvPr id="18" name="Rounded Rectangle 17">
              <a:extLst>
                <a:ext uri="{FF2B5EF4-FFF2-40B4-BE49-F238E27FC236}">
                  <a16:creationId xmlns:a16="http://schemas.microsoft.com/office/drawing/2014/main" id="{2C7F772A-2D73-38DC-5FA8-2C968D54BFD6}"/>
                </a:ext>
              </a:extLst>
            </p:cNvPr>
            <p:cNvSpPr/>
            <p:nvPr/>
          </p:nvSpPr>
          <p:spPr>
            <a:xfrm>
              <a:off x="5664056" y="3232783"/>
              <a:ext cx="325677" cy="39243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686FB3E-3FB5-6BF1-C694-0AC170F48260}"/>
                </a:ext>
              </a:extLst>
            </p:cNvPr>
            <p:cNvSpPr txBox="1"/>
            <p:nvPr/>
          </p:nvSpPr>
          <p:spPr>
            <a:xfrm>
              <a:off x="3650641" y="4737726"/>
              <a:ext cx="1634359" cy="861774"/>
            </a:xfrm>
            <a:prstGeom prst="rect">
              <a:avLst/>
            </a:prstGeom>
            <a:noFill/>
          </p:spPr>
          <p:txBody>
            <a:bodyPr wrap="square" rtlCol="0">
              <a:spAutoFit/>
            </a:bodyPr>
            <a:lstStyle/>
            <a:p>
              <a:r>
                <a:rPr lang="en-CA" sz="2500" dirty="0">
                  <a:ln w="0">
                    <a:noFill/>
                  </a:ln>
                  <a:solidFill>
                    <a:srgbClr val="215FEB"/>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Coins invested </a:t>
              </a:r>
              <a:endParaRPr lang="en-US" sz="2500" dirty="0">
                <a:solidFill>
                  <a:srgbClr val="215FEB"/>
                </a:solidFill>
              </a:endParaRPr>
            </a:p>
          </p:txBody>
        </p:sp>
        <p:sp>
          <p:nvSpPr>
            <p:cNvPr id="33" name="TextBox 32">
              <a:extLst>
                <a:ext uri="{FF2B5EF4-FFF2-40B4-BE49-F238E27FC236}">
                  <a16:creationId xmlns:a16="http://schemas.microsoft.com/office/drawing/2014/main" id="{8F9F5E9B-1F7B-EA6F-A744-50574585E872}"/>
                </a:ext>
              </a:extLst>
            </p:cNvPr>
            <p:cNvSpPr txBox="1"/>
            <p:nvPr/>
          </p:nvSpPr>
          <p:spPr>
            <a:xfrm>
              <a:off x="6070913" y="4738342"/>
              <a:ext cx="1021866" cy="861774"/>
            </a:xfrm>
            <a:prstGeom prst="rect">
              <a:avLst/>
            </a:prstGeom>
            <a:noFill/>
          </p:spPr>
          <p:txBody>
            <a:bodyPr wrap="square" rtlCol="0">
              <a:spAutoFit/>
            </a:bodyPr>
            <a:lstStyle/>
            <a:p>
              <a:r>
                <a:rPr lang="en-CA" sz="2500" dirty="0">
                  <a:ln w="0">
                    <a:noFill/>
                  </a:ln>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Coins kept </a:t>
              </a:r>
              <a:endParaRPr lang="en-US" sz="2500" dirty="0">
                <a:solidFill>
                  <a:srgbClr val="FF0000"/>
                </a:solidFill>
              </a:endParaRPr>
            </a:p>
          </p:txBody>
        </p:sp>
        <p:sp>
          <p:nvSpPr>
            <p:cNvPr id="38" name="Rounded Rectangle 37">
              <a:extLst>
                <a:ext uri="{FF2B5EF4-FFF2-40B4-BE49-F238E27FC236}">
                  <a16:creationId xmlns:a16="http://schemas.microsoft.com/office/drawing/2014/main" id="{2D3FBAE0-34FC-A208-D0BE-2063BE8BBD41}"/>
                </a:ext>
              </a:extLst>
            </p:cNvPr>
            <p:cNvSpPr/>
            <p:nvPr/>
          </p:nvSpPr>
          <p:spPr>
            <a:xfrm>
              <a:off x="4457242" y="3672112"/>
              <a:ext cx="1943558" cy="861774"/>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Curved Connector 38">
              <a:extLst>
                <a:ext uri="{FF2B5EF4-FFF2-40B4-BE49-F238E27FC236}">
                  <a16:creationId xmlns:a16="http://schemas.microsoft.com/office/drawing/2014/main" id="{E89FD016-7EC9-ECFD-9A15-C247C60B246F}"/>
                </a:ext>
              </a:extLst>
            </p:cNvPr>
            <p:cNvCxnSpPr>
              <a:cxnSpLocks/>
            </p:cNvCxnSpPr>
            <p:nvPr/>
          </p:nvCxnSpPr>
          <p:spPr>
            <a:xfrm rot="5400000">
              <a:off x="4926572" y="5093316"/>
              <a:ext cx="1025065" cy="3"/>
            </a:xfrm>
            <a:prstGeom prst="curvedConnector3">
              <a:avLst>
                <a:gd name="adj1" fmla="val 50000"/>
              </a:avLst>
            </a:prstGeom>
            <a:ln>
              <a:solidFill>
                <a:srgbClr val="00B05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D5556480-FB15-6B5A-D42C-54CCFDDAA326}"/>
                </a:ext>
              </a:extLst>
            </p:cNvPr>
            <p:cNvSpPr txBox="1"/>
            <p:nvPr/>
          </p:nvSpPr>
          <p:spPr>
            <a:xfrm>
              <a:off x="3545441" y="5557134"/>
              <a:ext cx="6269882" cy="477054"/>
            </a:xfrm>
            <a:prstGeom prst="rect">
              <a:avLst/>
            </a:prstGeom>
            <a:noFill/>
          </p:spPr>
          <p:txBody>
            <a:bodyPr wrap="square" rtlCol="0">
              <a:spAutoFit/>
            </a:bodyPr>
            <a:lstStyle/>
            <a:p>
              <a:r>
                <a:rPr lang="en-CA" sz="25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Coins from the treasure </a:t>
              </a:r>
              <a:r>
                <a:rPr lang="en-CA" sz="20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(not won in this case)</a:t>
              </a:r>
              <a:endParaRPr lang="en-US" sz="2000" dirty="0">
                <a:solidFill>
                  <a:srgbClr val="00B050"/>
                </a:solidFill>
              </a:endParaRPr>
            </a:p>
          </p:txBody>
        </p:sp>
      </p:grpSp>
      <p:cxnSp>
        <p:nvCxnSpPr>
          <p:cNvPr id="50" name="Elbow Connector 49">
            <a:extLst>
              <a:ext uri="{FF2B5EF4-FFF2-40B4-BE49-F238E27FC236}">
                <a16:creationId xmlns:a16="http://schemas.microsoft.com/office/drawing/2014/main" id="{EBC4E387-7567-4C83-B549-48FE5B606455}"/>
              </a:ext>
            </a:extLst>
          </p:cNvPr>
          <p:cNvCxnSpPr>
            <a:cxnSpLocks/>
            <a:endCxn id="33" idx="0"/>
          </p:cNvCxnSpPr>
          <p:nvPr/>
        </p:nvCxnSpPr>
        <p:spPr>
          <a:xfrm rot="16200000" flipH="1">
            <a:off x="5648244" y="3804740"/>
            <a:ext cx="1309344" cy="557860"/>
          </a:xfrm>
          <a:prstGeom prst="bentConnector3">
            <a:avLst>
              <a:gd name="adj1" fmla="val 397"/>
            </a:avLst>
          </a:prstGeom>
          <a:ln>
            <a:solidFill>
              <a:srgbClr val="FF000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54" name="Elbow Connector 53">
            <a:extLst>
              <a:ext uri="{FF2B5EF4-FFF2-40B4-BE49-F238E27FC236}">
                <a16:creationId xmlns:a16="http://schemas.microsoft.com/office/drawing/2014/main" id="{C88ABDD2-00F7-B42E-B9DB-D4641881BE3D}"/>
              </a:ext>
            </a:extLst>
          </p:cNvPr>
          <p:cNvCxnSpPr>
            <a:cxnSpLocks/>
            <a:stCxn id="17" idx="1"/>
          </p:cNvCxnSpPr>
          <p:nvPr/>
        </p:nvCxnSpPr>
        <p:spPr>
          <a:xfrm rot="10800000" flipV="1">
            <a:off x="4178923" y="3429000"/>
            <a:ext cx="288899" cy="1344600"/>
          </a:xfrm>
          <a:prstGeom prst="bentConnector2">
            <a:avLst/>
          </a:prstGeom>
          <a:ln>
            <a:solidFill>
              <a:srgbClr val="215FEB"/>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5923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3788229" y="1557413"/>
            <a:ext cx="5587999" cy="1631216"/>
          </a:xfrm>
          <a:prstGeom prst="rect">
            <a:avLst/>
          </a:prstGeom>
          <a:noFill/>
        </p:spPr>
        <p:txBody>
          <a:bodyPr wrap="square" rtlCol="0">
            <a:spAutoFit/>
          </a:bodyPr>
          <a:lstStyle/>
          <a:p>
            <a:pPr algn="ct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Here, you invested 3 coins and your opponent 1. Because you invested more, you win 11 coins (1 kept, 10 from treasure).</a:t>
            </a:r>
            <a:r>
              <a:rPr lang="en-CA" sz="10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CA"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Please play the video.</a:t>
            </a:r>
          </a:p>
        </p:txBody>
      </p:sp>
    </p:spTree>
    <p:extLst>
      <p:ext uri="{BB962C8B-B14F-4D97-AF65-F5344CB8AC3E}">
        <p14:creationId xmlns:p14="http://schemas.microsoft.com/office/powerpoint/2010/main" val="2062350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4465</TotalTime>
  <Words>2114</Words>
  <Application>Microsoft Macintosh PowerPoint</Application>
  <PresentationFormat>Widescreen</PresentationFormat>
  <Paragraphs>255</Paragraphs>
  <Slides>38</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Apple Color Emoji</vt:lpstr>
      <vt:lpstr>Aptos</vt:lpstr>
      <vt:lpstr>Aptos Display</vt:lpstr>
      <vt:lpstr>Arial</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Lisa Bas</dc:creator>
  <cp:lastModifiedBy>Lisa Bas</cp:lastModifiedBy>
  <cp:revision>443</cp:revision>
  <dcterms:created xsi:type="dcterms:W3CDTF">2024-08-15T21:36:39Z</dcterms:created>
  <dcterms:modified xsi:type="dcterms:W3CDTF">2024-12-02T22:07:39Z</dcterms:modified>
</cp:coreProperties>
</file>